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sldIdLst>
    <p:sldId id="257" r:id="rId6"/>
    <p:sldId id="258" r:id="rId7"/>
    <p:sldId id="259" r:id="rId8"/>
    <p:sldId id="260" r:id="rId9"/>
    <p:sldId id="261" r:id="rId10"/>
    <p:sldId id="263"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4846-34EF-4D4B-922F-902D82D1D75D}" type="datetimeFigureOut">
              <a:rPr lang="en-US" smtClean="0"/>
              <a:t>8/9/2013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A7DD5-DC6D-40B1-8DBD-E1CDFF710B2D}" type="slidenum">
              <a:rPr lang="en-US" smtClean="0"/>
              <a:t>‹#›</a:t>
            </a:fld>
            <a:endParaRPr lang="en-US"/>
          </a:p>
        </p:txBody>
      </p:sp>
    </p:spTree>
    <p:extLst>
      <p:ext uri="{BB962C8B-B14F-4D97-AF65-F5344CB8AC3E}">
        <p14:creationId xmlns:p14="http://schemas.microsoft.com/office/powerpoint/2010/main" val="205927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 charset="0"/>
                <a:cs typeface="Arial" charset="0"/>
              </a:defRPr>
            </a:lvl1pPr>
            <a:lvl2pPr marL="742950" indent="-285750" eaLnBrk="0" hangingPunct="0">
              <a:defRPr sz="2400">
                <a:solidFill>
                  <a:schemeClr val="tx1"/>
                </a:solidFill>
                <a:latin typeface="Times New Roman" pitchFamily="1" charset="0"/>
                <a:cs typeface="Arial" charset="0"/>
              </a:defRPr>
            </a:lvl2pPr>
            <a:lvl3pPr marL="1143000" indent="-228600" eaLnBrk="0" hangingPunct="0">
              <a:defRPr sz="2400">
                <a:solidFill>
                  <a:schemeClr val="tx1"/>
                </a:solidFill>
                <a:latin typeface="Times New Roman" pitchFamily="1" charset="0"/>
                <a:cs typeface="Arial" charset="0"/>
              </a:defRPr>
            </a:lvl3pPr>
            <a:lvl4pPr marL="1600200" indent="-228600" eaLnBrk="0" hangingPunct="0">
              <a:defRPr sz="2400">
                <a:solidFill>
                  <a:schemeClr val="tx1"/>
                </a:solidFill>
                <a:latin typeface="Times New Roman" pitchFamily="1" charset="0"/>
                <a:cs typeface="Arial" charset="0"/>
              </a:defRPr>
            </a:lvl4pPr>
            <a:lvl5pPr marL="2057400" indent="-228600" eaLnBrk="0" hangingPunct="0">
              <a:defRPr sz="2400">
                <a:solidFill>
                  <a:schemeClr val="tx1"/>
                </a:solidFill>
                <a:latin typeface="Times New Roman" pitchFamily="1"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 charset="0"/>
                <a:cs typeface="Arial" charset="0"/>
              </a:defRPr>
            </a:lvl9pPr>
          </a:lstStyle>
          <a:p>
            <a:fld id="{AD4FBB65-771E-4E9E-90BA-787346147443}" type="slidenum">
              <a:rPr lang="en-US" sz="1200" smtClean="0">
                <a:latin typeface="Arial" charset="0"/>
                <a:ea typeface="ヒラギノ角ゴ Pro W3" pitchFamily="1" charset="-128"/>
              </a:rPr>
              <a:pPr/>
              <a:t>2</a:t>
            </a:fld>
            <a:endParaRPr lang="en-US" sz="1200" smtClean="0">
              <a:latin typeface="Arial" charset="0"/>
              <a:ea typeface="ヒラギノ角ゴ Pro W3" pitchFamily="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mtClean="0">
                <a:latin typeface="Calibri" pitchFamily="1" charset="0"/>
                <a:ea typeface="ヒラギノ角ゴ Pro W3" pitchFamily="1" charset="-128"/>
              </a:rPr>
              <a:t>As indicated, the Decision Framework, or DF, is the electronic tool provided to all districts/community schools and buildings to complete Stage 1. The DF sorts and organizes district/community school and building data into specific data sets. </a:t>
            </a:r>
          </a:p>
          <a:p>
            <a:pPr>
              <a:spcBef>
                <a:spcPct val="0"/>
              </a:spcBef>
            </a:pPr>
            <a:endParaRPr lang="en-US" smtClean="0">
              <a:latin typeface="Calibri" pitchFamily="1" charset="0"/>
              <a:ea typeface="ヒラギノ角ゴ Pro W3" pitchFamily="1" charset="-128"/>
            </a:endParaRPr>
          </a:p>
          <a:p>
            <a:pPr>
              <a:spcBef>
                <a:spcPct val="0"/>
              </a:spcBef>
            </a:pPr>
            <a:r>
              <a:rPr lang="en-US" smtClean="0">
                <a:latin typeface="Calibri" pitchFamily="1" charset="0"/>
                <a:ea typeface="ヒラギノ角ゴ Pro W3" pitchFamily="1" charset="-128"/>
              </a:rPr>
              <a:t>Using the Decision Framework, each DLT/CSLT and BLT will…</a:t>
            </a:r>
          </a:p>
          <a:p>
            <a:pPr>
              <a:spcBef>
                <a:spcPct val="0"/>
              </a:spcBef>
              <a:buFontTx/>
              <a:buChar char="-"/>
            </a:pPr>
            <a:r>
              <a:rPr lang="en-US" sz="3000" smtClean="0">
                <a:latin typeface="Calibri" pitchFamily="1" charset="0"/>
              </a:rPr>
              <a:t> answer questions about student and staff data including analyzing multi-year trends of student achievement</a:t>
            </a:r>
          </a:p>
          <a:p>
            <a:pPr>
              <a:spcBef>
                <a:spcPct val="0"/>
              </a:spcBef>
              <a:buFontTx/>
              <a:buChar char="-"/>
            </a:pPr>
            <a:r>
              <a:rPr lang="en-US" sz="3000" smtClean="0">
                <a:latin typeface="Calibri" pitchFamily="1" charset="0"/>
              </a:rPr>
              <a:t> respond to implementation questions around the adult practices and behaviors that affect student data, e.g., curriculum, instruction, assessment, culture, processing, etc.</a:t>
            </a:r>
          </a:p>
          <a:p>
            <a:pPr>
              <a:spcBef>
                <a:spcPct val="0"/>
              </a:spcBef>
              <a:buFontTx/>
              <a:buChar char="-"/>
            </a:pPr>
            <a:r>
              <a:rPr lang="en-US" sz="3000" smtClean="0">
                <a:latin typeface="Calibri" pitchFamily="1" charset="0"/>
              </a:rPr>
              <a:t> review climate and condition data, e.g, discipline, attendance, graduation and drop-out</a:t>
            </a:r>
          </a:p>
          <a:p>
            <a:pPr>
              <a:spcBef>
                <a:spcPct val="0"/>
              </a:spcBef>
              <a:buFontTx/>
              <a:buChar char="-"/>
            </a:pPr>
            <a:r>
              <a:rPr lang="en-US" sz="3000" smtClean="0">
                <a:latin typeface="Calibri" pitchFamily="1" charset="0"/>
              </a:rPr>
              <a:t> use data and implementation responses to identify major strengths, as well as problems and causes  </a:t>
            </a:r>
          </a:p>
          <a:p>
            <a:pPr>
              <a:spcBef>
                <a:spcPct val="0"/>
              </a:spcBef>
            </a:pPr>
            <a:endParaRPr lang="en-US" sz="3000" smtClean="0">
              <a:latin typeface="Calibri" pitchFamily="1" charset="0"/>
            </a:endParaRPr>
          </a:p>
          <a:p>
            <a:endParaRPr lang="en-US" sz="3200" smtClean="0">
              <a:latin typeface="Times New Roman" pitchFamily="1" charset="0"/>
            </a:endParaRPr>
          </a:p>
          <a:p>
            <a:pPr>
              <a:spcBef>
                <a:spcPct val="0"/>
              </a:spcBef>
            </a:pPr>
            <a:endParaRPr lang="en-US" sz="3000" smtClean="0">
              <a:latin typeface="Calibri" pitchFamily="1" charset="0"/>
            </a:endParaRPr>
          </a:p>
          <a:p>
            <a:pPr>
              <a:spcBef>
                <a:spcPct val="0"/>
              </a:spcBef>
            </a:pPr>
            <a:endParaRPr lang="en-US" smtClean="0">
              <a:latin typeface="Times New Roman" pitchFamily="1" charset="0"/>
              <a:ea typeface="ヒラギノ角ゴ Pro W3"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 charset="0"/>
                <a:cs typeface="Arial" charset="0"/>
              </a:defRPr>
            </a:lvl1pPr>
            <a:lvl2pPr marL="742950" indent="-285750" eaLnBrk="0" hangingPunct="0">
              <a:defRPr sz="2400">
                <a:solidFill>
                  <a:schemeClr val="tx1"/>
                </a:solidFill>
                <a:latin typeface="Times New Roman" pitchFamily="1" charset="0"/>
                <a:cs typeface="Arial" charset="0"/>
              </a:defRPr>
            </a:lvl2pPr>
            <a:lvl3pPr marL="1143000" indent="-228600" eaLnBrk="0" hangingPunct="0">
              <a:defRPr sz="2400">
                <a:solidFill>
                  <a:schemeClr val="tx1"/>
                </a:solidFill>
                <a:latin typeface="Times New Roman" pitchFamily="1" charset="0"/>
                <a:cs typeface="Arial" charset="0"/>
              </a:defRPr>
            </a:lvl3pPr>
            <a:lvl4pPr marL="1600200" indent="-228600" eaLnBrk="0" hangingPunct="0">
              <a:defRPr sz="2400">
                <a:solidFill>
                  <a:schemeClr val="tx1"/>
                </a:solidFill>
                <a:latin typeface="Times New Roman" pitchFamily="1" charset="0"/>
                <a:cs typeface="Arial" charset="0"/>
              </a:defRPr>
            </a:lvl4pPr>
            <a:lvl5pPr marL="2057400" indent="-228600" eaLnBrk="0" hangingPunct="0">
              <a:defRPr sz="2400">
                <a:solidFill>
                  <a:schemeClr val="tx1"/>
                </a:solidFill>
                <a:latin typeface="Times New Roman" pitchFamily="1"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 charset="0"/>
                <a:cs typeface="Arial" charset="0"/>
              </a:defRPr>
            </a:lvl9pPr>
          </a:lstStyle>
          <a:p>
            <a:fld id="{AD4FBB65-771E-4E9E-90BA-787346147443}" type="slidenum">
              <a:rPr lang="en-US" sz="1200" smtClean="0">
                <a:latin typeface="Arial" charset="0"/>
                <a:ea typeface="ヒラギノ角ゴ Pro W3" pitchFamily="1" charset="-128"/>
              </a:rPr>
              <a:pPr/>
              <a:t>3</a:t>
            </a:fld>
            <a:endParaRPr lang="en-US" sz="1200" smtClean="0">
              <a:latin typeface="Arial" charset="0"/>
              <a:ea typeface="ヒラギノ角ゴ Pro W3" pitchFamily="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latin typeface="Times New Roman" pitchFamily="1" charset="0"/>
              <a:ea typeface="ヒラギノ角ゴ Pro W3"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 charset="0"/>
                <a:cs typeface="Arial" charset="0"/>
              </a:defRPr>
            </a:lvl1pPr>
            <a:lvl2pPr marL="742950" indent="-285750" eaLnBrk="0" hangingPunct="0">
              <a:defRPr sz="2400">
                <a:solidFill>
                  <a:schemeClr val="tx1"/>
                </a:solidFill>
                <a:latin typeface="Times New Roman" pitchFamily="1" charset="0"/>
                <a:cs typeface="Arial" charset="0"/>
              </a:defRPr>
            </a:lvl2pPr>
            <a:lvl3pPr marL="1143000" indent="-228600" eaLnBrk="0" hangingPunct="0">
              <a:defRPr sz="2400">
                <a:solidFill>
                  <a:schemeClr val="tx1"/>
                </a:solidFill>
                <a:latin typeface="Times New Roman" pitchFamily="1" charset="0"/>
                <a:cs typeface="Arial" charset="0"/>
              </a:defRPr>
            </a:lvl3pPr>
            <a:lvl4pPr marL="1600200" indent="-228600" eaLnBrk="0" hangingPunct="0">
              <a:defRPr sz="2400">
                <a:solidFill>
                  <a:schemeClr val="tx1"/>
                </a:solidFill>
                <a:latin typeface="Times New Roman" pitchFamily="1" charset="0"/>
                <a:cs typeface="Arial" charset="0"/>
              </a:defRPr>
            </a:lvl4pPr>
            <a:lvl5pPr marL="2057400" indent="-228600" eaLnBrk="0" hangingPunct="0">
              <a:defRPr sz="2400">
                <a:solidFill>
                  <a:schemeClr val="tx1"/>
                </a:solidFill>
                <a:latin typeface="Times New Roman" pitchFamily="1"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 charset="0"/>
                <a:cs typeface="Arial" charset="0"/>
              </a:defRPr>
            </a:lvl9pPr>
          </a:lstStyle>
          <a:p>
            <a:fld id="{FDC529B8-969E-4344-ABC1-F4D35817DA6C}" type="slidenum">
              <a:rPr lang="en-US" sz="1200" smtClean="0">
                <a:latin typeface="Arial" charset="0"/>
                <a:ea typeface="ヒラギノ角ゴ Pro W3" pitchFamily="1" charset="-128"/>
              </a:rPr>
              <a:pPr/>
              <a:t>4</a:t>
            </a:fld>
            <a:endParaRPr lang="en-US" sz="1200" smtClean="0">
              <a:latin typeface="Arial" charset="0"/>
              <a:ea typeface="ヒラギノ角ゴ Pro W3" pitchFamily="1" charset="-128"/>
            </a:endParaRPr>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3" tIns="46586" rIns="93173" bIns="46586" anchor="b"/>
          <a:lstStyle>
            <a:lvl1pPr defTabSz="930275" eaLnBrk="0" hangingPunct="0">
              <a:defRPr sz="2400">
                <a:solidFill>
                  <a:schemeClr val="tx1"/>
                </a:solidFill>
                <a:latin typeface="Times New Roman" pitchFamily="1" charset="0"/>
                <a:cs typeface="Arial" charset="0"/>
              </a:defRPr>
            </a:lvl1pPr>
            <a:lvl2pPr marL="742950" indent="-285750" defTabSz="930275" eaLnBrk="0" hangingPunct="0">
              <a:defRPr sz="2400">
                <a:solidFill>
                  <a:schemeClr val="tx1"/>
                </a:solidFill>
                <a:latin typeface="Times New Roman" pitchFamily="1" charset="0"/>
                <a:cs typeface="Arial" charset="0"/>
              </a:defRPr>
            </a:lvl2pPr>
            <a:lvl3pPr marL="1143000" indent="-228600" defTabSz="930275" eaLnBrk="0" hangingPunct="0">
              <a:defRPr sz="2400">
                <a:solidFill>
                  <a:schemeClr val="tx1"/>
                </a:solidFill>
                <a:latin typeface="Times New Roman" pitchFamily="1" charset="0"/>
                <a:cs typeface="Arial" charset="0"/>
              </a:defRPr>
            </a:lvl3pPr>
            <a:lvl4pPr marL="1600200" indent="-228600" defTabSz="930275" eaLnBrk="0" hangingPunct="0">
              <a:defRPr sz="2400">
                <a:solidFill>
                  <a:schemeClr val="tx1"/>
                </a:solidFill>
                <a:latin typeface="Times New Roman" pitchFamily="1" charset="0"/>
                <a:cs typeface="Arial" charset="0"/>
              </a:defRPr>
            </a:lvl4pPr>
            <a:lvl5pPr marL="2057400" indent="-228600" defTabSz="930275" eaLnBrk="0" hangingPunct="0">
              <a:defRPr sz="2400">
                <a:solidFill>
                  <a:schemeClr val="tx1"/>
                </a:solidFill>
                <a:latin typeface="Times New Roman" pitchFamily="1" charset="0"/>
                <a:cs typeface="Arial" charset="0"/>
              </a:defRPr>
            </a:lvl5pPr>
            <a:lvl6pPr marL="2514600" indent="-228600" defTabSz="930275"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defTabSz="930275"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defTabSz="930275"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defTabSz="930275" eaLnBrk="0" fontAlgn="base" hangingPunct="0">
              <a:spcBef>
                <a:spcPct val="0"/>
              </a:spcBef>
              <a:spcAft>
                <a:spcPct val="0"/>
              </a:spcAft>
              <a:defRPr sz="2400">
                <a:solidFill>
                  <a:schemeClr val="tx1"/>
                </a:solidFill>
                <a:latin typeface="Times New Roman" pitchFamily="1" charset="0"/>
                <a:cs typeface="Arial" charset="0"/>
              </a:defRPr>
            </a:lvl9pPr>
          </a:lstStyle>
          <a:p>
            <a:pPr algn="r" eaLnBrk="1" hangingPunct="1"/>
            <a:fld id="{53D42B7C-463B-4552-BB72-0F83845EE6DE}" type="slidenum">
              <a:rPr lang="en-US" sz="1200">
                <a:latin typeface="Arial" charset="0"/>
                <a:ea typeface="ヒラギノ角ゴ Pro W3" pitchFamily="1" charset="-128"/>
              </a:rPr>
              <a:pPr algn="r" eaLnBrk="1" hangingPunct="1"/>
              <a:t>4</a:t>
            </a:fld>
            <a:endParaRPr lang="en-US" sz="1200">
              <a:latin typeface="Arial" charset="0"/>
              <a:ea typeface="ヒラギノ角ゴ Pro W3" pitchFamily="1" charset="-128"/>
            </a:endParaRPr>
          </a:p>
        </p:txBody>
      </p:sp>
      <p:sp>
        <p:nvSpPr>
          <p:cNvPr id="3789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3" tIns="46586" rIns="93173" bIns="46586" anchor="b"/>
          <a:lstStyle>
            <a:lvl1pPr defTabSz="930275" eaLnBrk="0" hangingPunct="0">
              <a:defRPr sz="2400">
                <a:solidFill>
                  <a:schemeClr val="tx1"/>
                </a:solidFill>
                <a:latin typeface="Times New Roman" pitchFamily="1" charset="0"/>
                <a:cs typeface="Arial" charset="0"/>
              </a:defRPr>
            </a:lvl1pPr>
            <a:lvl2pPr marL="742950" indent="-285750" defTabSz="930275" eaLnBrk="0" hangingPunct="0">
              <a:defRPr sz="2400">
                <a:solidFill>
                  <a:schemeClr val="tx1"/>
                </a:solidFill>
                <a:latin typeface="Times New Roman" pitchFamily="1" charset="0"/>
                <a:cs typeface="Arial" charset="0"/>
              </a:defRPr>
            </a:lvl2pPr>
            <a:lvl3pPr marL="1143000" indent="-228600" defTabSz="930275" eaLnBrk="0" hangingPunct="0">
              <a:defRPr sz="2400">
                <a:solidFill>
                  <a:schemeClr val="tx1"/>
                </a:solidFill>
                <a:latin typeface="Times New Roman" pitchFamily="1" charset="0"/>
                <a:cs typeface="Arial" charset="0"/>
              </a:defRPr>
            </a:lvl3pPr>
            <a:lvl4pPr marL="1600200" indent="-228600" defTabSz="930275" eaLnBrk="0" hangingPunct="0">
              <a:defRPr sz="2400">
                <a:solidFill>
                  <a:schemeClr val="tx1"/>
                </a:solidFill>
                <a:latin typeface="Times New Roman" pitchFamily="1" charset="0"/>
                <a:cs typeface="Arial" charset="0"/>
              </a:defRPr>
            </a:lvl4pPr>
            <a:lvl5pPr marL="2057400" indent="-228600" defTabSz="930275" eaLnBrk="0" hangingPunct="0">
              <a:defRPr sz="2400">
                <a:solidFill>
                  <a:schemeClr val="tx1"/>
                </a:solidFill>
                <a:latin typeface="Times New Roman" pitchFamily="1" charset="0"/>
                <a:cs typeface="Arial" charset="0"/>
              </a:defRPr>
            </a:lvl5pPr>
            <a:lvl6pPr marL="2514600" indent="-228600" defTabSz="930275"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defTabSz="930275"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defTabSz="930275"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defTabSz="930275" eaLnBrk="0" fontAlgn="base" hangingPunct="0">
              <a:spcBef>
                <a:spcPct val="0"/>
              </a:spcBef>
              <a:spcAft>
                <a:spcPct val="0"/>
              </a:spcAft>
              <a:defRPr sz="2400">
                <a:solidFill>
                  <a:schemeClr val="tx1"/>
                </a:solidFill>
                <a:latin typeface="Times New Roman" pitchFamily="1" charset="0"/>
                <a:cs typeface="Arial" charset="0"/>
              </a:defRPr>
            </a:lvl9pPr>
          </a:lstStyle>
          <a:p>
            <a:pPr algn="r"/>
            <a:fld id="{DE711620-CF97-419A-990B-6B469A38E9AD}" type="slidenum">
              <a:rPr lang="en-US" sz="1200">
                <a:latin typeface="Arial" charset="0"/>
                <a:ea typeface="ＭＳ Ｐゴシック" pitchFamily="1" charset="-128"/>
              </a:rPr>
              <a:pPr algn="r"/>
              <a:t>4</a:t>
            </a:fld>
            <a:endParaRPr lang="en-US" sz="1200">
              <a:latin typeface="Arial" charset="0"/>
              <a:ea typeface="ＭＳ Ｐゴシック" pitchFamily="1" charset="-128"/>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3" tIns="46586" rIns="93173" bIns="46586"/>
          <a:lstStyle/>
          <a:p>
            <a:r>
              <a:rPr lang="en-US" dirty="0" smtClean="0">
                <a:latin typeface="Calibri" pitchFamily="1" charset="0"/>
                <a:ea typeface="ヒラギノ角ゴ Pro W3" pitchFamily="1" charset="-128"/>
              </a:rPr>
              <a:t>During Stage 2, priorities are turned into two to three goals in two areas: 1) student performance and </a:t>
            </a:r>
            <a:r>
              <a:rPr lang="en-US" b="1" dirty="0" smtClean="0">
                <a:latin typeface="Calibri" pitchFamily="1" charset="0"/>
                <a:ea typeface="ヒラギノ角ゴ Pro W3" pitchFamily="1" charset="-128"/>
              </a:rPr>
              <a:t>2) conditions and expectations.  </a:t>
            </a:r>
            <a:r>
              <a:rPr lang="en-US" dirty="0" smtClean="0">
                <a:latin typeface="Calibri" pitchFamily="1" charset="0"/>
                <a:ea typeface="ヒラギノ角ゴ Pro W3" pitchFamily="1" charset="-128"/>
              </a:rPr>
              <a:t>These SMART goals are specific, measurable, achievable/attainable, rigorous and targeted.</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A limited number of strategies that are grounded in evidence/research to achieve the goals are created from the probable causes of the most important and critical problems.  </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Adult implementation and student performance indicators for each strategy provide the yardstick by which success is measured and are monitored throughout implementation of the plan by using baseline measures and progress measures for each indicator.. </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Research-evidence-based action steps are developed for each strategy and resources are aligned. These action steps should have the greatest likelihood of increasing student performance and changing instructional practices.</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Tasks are identified for each action step and includes timelines and persons responsible. </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Finally, the overall plan is reviewed, revised if needed, and adopted.</a:t>
            </a:r>
          </a:p>
          <a:p>
            <a:endParaRPr lang="en-US" dirty="0" smtClean="0">
              <a:latin typeface="Calibri" pitchFamily="1" charset="0"/>
              <a:ea typeface="ヒラギノ角ゴ Pro W3" pitchFamily="1" charset="-128"/>
            </a:endParaRPr>
          </a:p>
          <a:p>
            <a:r>
              <a:rPr lang="en-US" dirty="0" smtClean="0">
                <a:latin typeface="Calibri" pitchFamily="1" charset="0"/>
                <a:ea typeface="ヒラギノ角ゴ Pro W3" pitchFamily="1" charset="-128"/>
              </a:rPr>
              <a:t> </a:t>
            </a:r>
            <a:r>
              <a:rPr lang="en-US" b="1" dirty="0" smtClean="0">
                <a:latin typeface="Calibri" pitchFamily="1" charset="0"/>
                <a:ea typeface="ヒラギノ角ゴ Pro W3" pitchFamily="1" charset="-128"/>
              </a:rPr>
              <a:t>The major OIP tool used at stage 2 is the CCIP.</a:t>
            </a:r>
            <a:endParaRPr lang="en-US" dirty="0" smtClean="0">
              <a:latin typeface="Calibri" pitchFamily="1" charset="0"/>
              <a:ea typeface="ヒラギノ角ゴ Pro W3" pitchFamily="1" charset="-128"/>
            </a:endParaRPr>
          </a:p>
          <a:p>
            <a:pPr>
              <a:buClr>
                <a:srgbClr val="CC0000"/>
              </a:buClr>
            </a:pPr>
            <a:endParaRPr lang="en-US" dirty="0" smtClean="0">
              <a:latin typeface="Calibri" pitchFamily="1" charset="0"/>
              <a:ea typeface="ヒラギノ角ゴ Pro W3" pitchFamily="1" charset="-128"/>
            </a:endParaRPr>
          </a:p>
          <a:p>
            <a:pPr>
              <a:buClr>
                <a:srgbClr val="CC0000"/>
              </a:buClr>
            </a:pPr>
            <a:r>
              <a:rPr lang="en-US" dirty="0" smtClean="0">
                <a:latin typeface="Calibri" pitchFamily="1" charset="0"/>
                <a:ea typeface="ヒラギノ角ゴ Pro W3" pitchFamily="1" charset="-128"/>
              </a:rPr>
              <a:t>Once the district plan is developed, the building then uses the district-wide goals, strategies and indicators to drive development of building-level action steps and tasks. By keeping the goals and strategies district-wide, a focused improvement process can be realized that ensures success for ALL STUDENTS, regardless of which building or classrooms they are in.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 charset="0"/>
                <a:cs typeface="Arial" charset="0"/>
              </a:defRPr>
            </a:lvl1pPr>
            <a:lvl2pPr marL="742950" indent="-285750" eaLnBrk="0" hangingPunct="0">
              <a:defRPr sz="2400">
                <a:solidFill>
                  <a:schemeClr val="tx1"/>
                </a:solidFill>
                <a:latin typeface="Times New Roman" pitchFamily="1" charset="0"/>
                <a:cs typeface="Arial" charset="0"/>
              </a:defRPr>
            </a:lvl2pPr>
            <a:lvl3pPr marL="1143000" indent="-228600" eaLnBrk="0" hangingPunct="0">
              <a:defRPr sz="2400">
                <a:solidFill>
                  <a:schemeClr val="tx1"/>
                </a:solidFill>
                <a:latin typeface="Times New Roman" pitchFamily="1" charset="0"/>
                <a:cs typeface="Arial" charset="0"/>
              </a:defRPr>
            </a:lvl3pPr>
            <a:lvl4pPr marL="1600200" indent="-228600" eaLnBrk="0" hangingPunct="0">
              <a:defRPr sz="2400">
                <a:solidFill>
                  <a:schemeClr val="tx1"/>
                </a:solidFill>
                <a:latin typeface="Times New Roman" pitchFamily="1" charset="0"/>
                <a:cs typeface="Arial" charset="0"/>
              </a:defRPr>
            </a:lvl4pPr>
            <a:lvl5pPr marL="2057400" indent="-228600" eaLnBrk="0" hangingPunct="0">
              <a:defRPr sz="2400">
                <a:solidFill>
                  <a:schemeClr val="tx1"/>
                </a:solidFill>
                <a:latin typeface="Times New Roman" pitchFamily="1"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 charset="0"/>
                <a:cs typeface="Arial" charset="0"/>
              </a:defRPr>
            </a:lvl9pPr>
          </a:lstStyle>
          <a:p>
            <a:fld id="{AD4FBB65-771E-4E9E-90BA-787346147443}" type="slidenum">
              <a:rPr lang="en-US" sz="1200" smtClean="0">
                <a:latin typeface="Arial" charset="0"/>
                <a:ea typeface="ヒラギノ角ゴ Pro W3" pitchFamily="1" charset="-128"/>
              </a:rPr>
              <a:pPr/>
              <a:t>5</a:t>
            </a:fld>
            <a:endParaRPr lang="en-US" sz="1200" smtClean="0">
              <a:latin typeface="Arial" charset="0"/>
              <a:ea typeface="ヒラギノ角ゴ Pro W3" pitchFamily="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latin typeface="Times New Roman" pitchFamily="1" charset="0"/>
                <a:ea typeface="ヒラギノ角ゴ Pro W3" pitchFamily="1" charset="-128"/>
              </a:rPr>
              <a:t>Quoted directly form the OTES  rubric.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 charset="0"/>
                <a:cs typeface="Arial" charset="0"/>
              </a:defRPr>
            </a:lvl1pPr>
            <a:lvl2pPr marL="742950" indent="-285750" eaLnBrk="0" hangingPunct="0">
              <a:defRPr sz="2400">
                <a:solidFill>
                  <a:schemeClr val="tx1"/>
                </a:solidFill>
                <a:latin typeface="Times New Roman" pitchFamily="1" charset="0"/>
                <a:cs typeface="Arial" charset="0"/>
              </a:defRPr>
            </a:lvl2pPr>
            <a:lvl3pPr marL="1143000" indent="-228600" eaLnBrk="0" hangingPunct="0">
              <a:defRPr sz="2400">
                <a:solidFill>
                  <a:schemeClr val="tx1"/>
                </a:solidFill>
                <a:latin typeface="Times New Roman" pitchFamily="1" charset="0"/>
                <a:cs typeface="Arial" charset="0"/>
              </a:defRPr>
            </a:lvl3pPr>
            <a:lvl4pPr marL="1600200" indent="-228600" eaLnBrk="0" hangingPunct="0">
              <a:defRPr sz="2400">
                <a:solidFill>
                  <a:schemeClr val="tx1"/>
                </a:solidFill>
                <a:latin typeface="Times New Roman" pitchFamily="1" charset="0"/>
                <a:cs typeface="Arial" charset="0"/>
              </a:defRPr>
            </a:lvl4pPr>
            <a:lvl5pPr marL="2057400" indent="-228600" eaLnBrk="0" hangingPunct="0">
              <a:defRPr sz="2400">
                <a:solidFill>
                  <a:schemeClr val="tx1"/>
                </a:solidFill>
                <a:latin typeface="Times New Roman" pitchFamily="1"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 charset="0"/>
                <a:cs typeface="Arial" charset="0"/>
              </a:defRPr>
            </a:lvl9pPr>
          </a:lstStyle>
          <a:p>
            <a:fld id="{AD4FBB65-771E-4E9E-90BA-787346147443}" type="slidenum">
              <a:rPr lang="en-US" sz="1200" smtClean="0">
                <a:latin typeface="Arial" charset="0"/>
                <a:ea typeface="ヒラギノ角ゴ Pro W3" pitchFamily="1" charset="-128"/>
              </a:rPr>
              <a:pPr/>
              <a:t>6</a:t>
            </a:fld>
            <a:endParaRPr lang="en-US" sz="1200" smtClean="0">
              <a:latin typeface="Arial" charset="0"/>
              <a:ea typeface="ヒラギノ角ゴ Pro W3" pitchFamily="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latin typeface="Times New Roman" pitchFamily="1" charset="0"/>
                <a:ea typeface="ヒラギノ角ゴ Pro W3" pitchFamily="1" charset="-128"/>
              </a:rPr>
              <a:t>Quoted directly form the OTES  rubric.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36513F-43A2-4666-9ED8-9F35292EAA09}"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358050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513F-43A2-4666-9ED8-9F35292EAA09}"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391716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513F-43A2-4666-9ED8-9F35292EAA09}"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258548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513F-43A2-4666-9ED8-9F35292EAA09}"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274270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6513F-43A2-4666-9ED8-9F35292EAA09}"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377292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36513F-43A2-4666-9ED8-9F35292EAA09}"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257349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36513F-43A2-4666-9ED8-9F35292EAA09}" type="datetimeFigureOut">
              <a:rPr lang="en-US" smtClean="0"/>
              <a:t>8/9/2013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293170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36513F-43A2-4666-9ED8-9F35292EAA09}" type="datetimeFigureOut">
              <a:rPr lang="en-US" smtClean="0"/>
              <a:t>8/9/2013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400958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6513F-43A2-4666-9ED8-9F35292EAA09}" type="datetimeFigureOut">
              <a:rPr lang="en-US" smtClean="0"/>
              <a:t>8/9/2013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340166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6513F-43A2-4666-9ED8-9F35292EAA09}"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183046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6513F-43A2-4666-9ED8-9F35292EAA09}"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988CD-A57A-43C8-BB6F-684C0D734FC7}" type="slidenum">
              <a:rPr lang="en-US" smtClean="0"/>
              <a:t>‹#›</a:t>
            </a:fld>
            <a:endParaRPr lang="en-US"/>
          </a:p>
        </p:txBody>
      </p:sp>
    </p:spTree>
    <p:extLst>
      <p:ext uri="{BB962C8B-B14F-4D97-AF65-F5344CB8AC3E}">
        <p14:creationId xmlns:p14="http://schemas.microsoft.com/office/powerpoint/2010/main" val="2925573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6513F-43A2-4666-9ED8-9F35292EAA09}" type="datetimeFigureOut">
              <a:rPr lang="en-US" smtClean="0"/>
              <a:t>8/9/2013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988CD-A57A-43C8-BB6F-684C0D734FC7}" type="slidenum">
              <a:rPr lang="en-US" smtClean="0"/>
              <a:t>‹#›</a:t>
            </a:fld>
            <a:endParaRPr lang="en-US"/>
          </a:p>
        </p:txBody>
      </p:sp>
    </p:spTree>
    <p:extLst>
      <p:ext uri="{BB962C8B-B14F-4D97-AF65-F5344CB8AC3E}">
        <p14:creationId xmlns:p14="http://schemas.microsoft.com/office/powerpoint/2010/main" val="2632329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6" name="Picture 4" descr="C:\Users\heidik.CYBERSUMMIT\AppData\Local\Microsoft\Windows\Temporary Internet Files\Content.IE5\FN4UH4IG\MP9003165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388" y="877824"/>
            <a:ext cx="7871012" cy="53522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1295400"/>
            <a:ext cx="7772400" cy="1362075"/>
          </a:xfrm>
        </p:spPr>
        <p:txBody>
          <a:bodyPr>
            <a:normAutofit fontScale="90000"/>
          </a:bodyPr>
          <a:lstStyle/>
          <a:p>
            <a:r>
              <a:rPr lang="en-US" dirty="0">
                <a:solidFill>
                  <a:schemeClr val="bg1"/>
                </a:solidFill>
              </a:rPr>
              <a:t>What’s the connection to Ohio’s other </a:t>
            </a:r>
            <a:r>
              <a:rPr lang="en-US" dirty="0" smtClean="0">
                <a:solidFill>
                  <a:schemeClr val="bg1"/>
                </a:solidFill>
              </a:rPr>
              <a:t>initiatives?</a:t>
            </a:r>
            <a:r>
              <a:rPr lang="en-US" dirty="0">
                <a:solidFill>
                  <a:schemeClr val="bg1"/>
                </a:solidFill>
              </a:rP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14599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305800" cy="1219200"/>
          </a:xfrm>
          <a:solidFill>
            <a:schemeClr val="bg1">
              <a:lumMod val="85000"/>
            </a:schemeClr>
          </a:solidFill>
        </p:spPr>
        <p:txBody>
          <a:bodyPr/>
          <a:lstStyle/>
          <a:p>
            <a:pPr algn="ctr">
              <a:defRPr/>
            </a:pPr>
            <a:r>
              <a:rPr lang="en-US" sz="4800" dirty="0" smtClean="0">
                <a:latin typeface="Arial Narrow" pitchFamily="1" charset="0"/>
              </a:rPr>
              <a:t>Ohio’s Decision Framework (DF)</a:t>
            </a:r>
          </a:p>
        </p:txBody>
      </p:sp>
      <p:sp>
        <p:nvSpPr>
          <p:cNvPr id="13315" name="Rectangle 3"/>
          <p:cNvSpPr>
            <a:spLocks noGrp="1" noChangeArrowheads="1"/>
          </p:cNvSpPr>
          <p:nvPr>
            <p:ph type="body" idx="1"/>
          </p:nvPr>
        </p:nvSpPr>
        <p:spPr>
          <a:xfrm>
            <a:off x="304800" y="1447800"/>
            <a:ext cx="8839200" cy="5105400"/>
          </a:xfrm>
        </p:spPr>
        <p:txBody>
          <a:bodyPr/>
          <a:lstStyle/>
          <a:p>
            <a:pPr>
              <a:lnSpc>
                <a:spcPct val="90000"/>
              </a:lnSpc>
              <a:buFont typeface="Wingdings" pitchFamily="1" charset="2"/>
              <a:buChar char="ü"/>
            </a:pPr>
            <a:r>
              <a:rPr lang="en-US" sz="3000" dirty="0" smtClean="0">
                <a:latin typeface="Arial Narrow" pitchFamily="1" charset="0"/>
              </a:rPr>
              <a:t>Sorts and organizes district/community school and building data into specific data sets </a:t>
            </a:r>
          </a:p>
          <a:p>
            <a:pPr>
              <a:lnSpc>
                <a:spcPct val="90000"/>
              </a:lnSpc>
              <a:buFont typeface="Wingdings" pitchFamily="1" charset="2"/>
              <a:buChar char="ü"/>
            </a:pPr>
            <a:r>
              <a:rPr lang="en-US" sz="3000" dirty="0" smtClean="0">
                <a:latin typeface="Arial Narrow" pitchFamily="1" charset="0"/>
              </a:rPr>
              <a:t>Then each DLT/CSLT and BLT will…</a:t>
            </a:r>
          </a:p>
          <a:p>
            <a:pPr lvl="1">
              <a:lnSpc>
                <a:spcPct val="90000"/>
              </a:lnSpc>
            </a:pPr>
            <a:r>
              <a:rPr lang="en-US" sz="3000" dirty="0" smtClean="0">
                <a:latin typeface="Arial Narrow" pitchFamily="1" charset="0"/>
              </a:rPr>
              <a:t>answer questions about student and staff data </a:t>
            </a:r>
          </a:p>
          <a:p>
            <a:pPr lvl="1">
              <a:lnSpc>
                <a:spcPct val="90000"/>
              </a:lnSpc>
            </a:pPr>
            <a:r>
              <a:rPr lang="en-US" sz="3000" dirty="0" smtClean="0">
                <a:latin typeface="Arial Narrow" pitchFamily="1" charset="0"/>
              </a:rPr>
              <a:t>respond to implementation questions regarding curriculum, assessment, culture, processing, etc.</a:t>
            </a:r>
          </a:p>
          <a:p>
            <a:pPr lvl="1">
              <a:lnSpc>
                <a:spcPct val="90000"/>
              </a:lnSpc>
            </a:pPr>
            <a:r>
              <a:rPr lang="en-US" sz="3000" dirty="0" smtClean="0">
                <a:solidFill>
                  <a:srgbClr val="FF0000"/>
                </a:solidFill>
                <a:latin typeface="Arial Narrow" pitchFamily="1" charset="0"/>
              </a:rPr>
              <a:t>review climate and condition data, e.g. discipline, attendance, graduation, drop-out</a:t>
            </a:r>
          </a:p>
          <a:p>
            <a:pPr lvl="1">
              <a:lnSpc>
                <a:spcPct val="90000"/>
              </a:lnSpc>
            </a:pPr>
            <a:r>
              <a:rPr lang="en-US" sz="3000" dirty="0" smtClean="0">
                <a:latin typeface="Arial Narrow" pitchFamily="1" charset="0"/>
              </a:rPr>
              <a:t>use data and implementation responses to identify major strengths, as well as problems and causes  </a:t>
            </a:r>
          </a:p>
        </p:txBody>
      </p:sp>
    </p:spTree>
    <p:extLst>
      <p:ext uri="{BB962C8B-B14F-4D97-AF65-F5344CB8AC3E}">
        <p14:creationId xmlns:p14="http://schemas.microsoft.com/office/powerpoint/2010/main" val="3876035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305800" cy="1219200"/>
          </a:xfrm>
          <a:solidFill>
            <a:schemeClr val="bg1">
              <a:lumMod val="85000"/>
            </a:schemeClr>
          </a:solidFill>
        </p:spPr>
        <p:txBody>
          <a:bodyPr/>
          <a:lstStyle/>
          <a:p>
            <a:pPr algn="ctr">
              <a:defRPr/>
            </a:pPr>
            <a:r>
              <a:rPr lang="en-US" sz="4800" dirty="0" smtClean="0">
                <a:latin typeface="Arial Narrow" pitchFamily="1" charset="0"/>
              </a:rPr>
              <a:t>Ohio’s Decision Framework (DF)</a:t>
            </a:r>
          </a:p>
        </p:txBody>
      </p:sp>
      <p:sp>
        <p:nvSpPr>
          <p:cNvPr id="13315" name="Rectangle 3"/>
          <p:cNvSpPr>
            <a:spLocks noGrp="1" noChangeArrowheads="1"/>
          </p:cNvSpPr>
          <p:nvPr>
            <p:ph type="body" idx="1"/>
          </p:nvPr>
        </p:nvSpPr>
        <p:spPr>
          <a:xfrm>
            <a:off x="304800" y="1447800"/>
            <a:ext cx="8839200" cy="5105400"/>
          </a:xfrm>
        </p:spPr>
        <p:txBody>
          <a:bodyPr>
            <a:normAutofit/>
          </a:bodyPr>
          <a:lstStyle/>
          <a:p>
            <a:pPr marL="0" indent="0" algn="ctr">
              <a:lnSpc>
                <a:spcPct val="90000"/>
              </a:lnSpc>
              <a:buNone/>
            </a:pPr>
            <a:r>
              <a:rPr lang="en-US" sz="3600" dirty="0" smtClean="0">
                <a:latin typeface="Arial Narrow" pitchFamily="1" charset="0"/>
              </a:rPr>
              <a:t>Expanded questions focused on students physical, social and emotional heath and school climate</a:t>
            </a:r>
          </a:p>
          <a:p>
            <a:pPr marL="0" indent="0" algn="ctr">
              <a:lnSpc>
                <a:spcPct val="90000"/>
              </a:lnSpc>
              <a:buNone/>
            </a:pPr>
            <a:endParaRPr lang="en-US" sz="3600" dirty="0" smtClean="0">
              <a:latin typeface="Arial Narrow" pitchFamily="1" charset="0"/>
            </a:endParaRPr>
          </a:p>
          <a:p>
            <a:pPr>
              <a:lnSpc>
                <a:spcPct val="90000"/>
              </a:lnSpc>
              <a:buFont typeface="Wingdings" pitchFamily="2" charset="2"/>
              <a:buChar char="ü"/>
            </a:pPr>
            <a:r>
              <a:rPr lang="en-US" sz="2800" dirty="0" smtClean="0">
                <a:latin typeface="Arial Narrow" pitchFamily="1" charset="0"/>
              </a:rPr>
              <a:t>“Are school administrators, teachers and support staff trained to understand how school climate and culture impact student connectedness and ability to learn?”</a:t>
            </a:r>
          </a:p>
          <a:p>
            <a:pPr>
              <a:lnSpc>
                <a:spcPct val="90000"/>
              </a:lnSpc>
              <a:buFont typeface="Wingdings" pitchFamily="2" charset="2"/>
              <a:buChar char="ü"/>
            </a:pPr>
            <a:endParaRPr lang="en-US" sz="2800" dirty="0">
              <a:latin typeface="Arial Narrow" pitchFamily="1" charset="0"/>
            </a:endParaRPr>
          </a:p>
          <a:p>
            <a:pPr>
              <a:lnSpc>
                <a:spcPct val="90000"/>
              </a:lnSpc>
              <a:buFont typeface="Wingdings" pitchFamily="2" charset="2"/>
              <a:buChar char="ü"/>
            </a:pPr>
            <a:r>
              <a:rPr lang="en-US" sz="2800" dirty="0" smtClean="0">
                <a:latin typeface="Arial Narrow" pitchFamily="1" charset="0"/>
              </a:rPr>
              <a:t>“Does this training include strategies on how school staff can contribute to a positive school climate?”</a:t>
            </a:r>
          </a:p>
          <a:p>
            <a:pPr marL="0" indent="0">
              <a:lnSpc>
                <a:spcPct val="90000"/>
              </a:lnSpc>
              <a:buNone/>
            </a:pPr>
            <a:endParaRPr lang="en-US" sz="2800" dirty="0">
              <a:latin typeface="Arial Narrow" pitchFamily="1" charset="0"/>
            </a:endParaRPr>
          </a:p>
          <a:p>
            <a:pPr marL="0" indent="0">
              <a:lnSpc>
                <a:spcPct val="90000"/>
              </a:lnSpc>
              <a:buNone/>
            </a:pPr>
            <a:endParaRPr lang="en-US" sz="2800" dirty="0" smtClean="0">
              <a:latin typeface="Arial Narrow" pitchFamily="1" charset="0"/>
            </a:endParaRPr>
          </a:p>
        </p:txBody>
      </p:sp>
    </p:spTree>
    <p:extLst>
      <p:ext uri="{BB962C8B-B14F-4D97-AF65-F5344CB8AC3E}">
        <p14:creationId xmlns:p14="http://schemas.microsoft.com/office/powerpoint/2010/main" val="4250974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85800" y="228600"/>
            <a:ext cx="7810500" cy="1295400"/>
          </a:xfrm>
          <a:solidFill>
            <a:schemeClr val="bg1">
              <a:lumMod val="85000"/>
            </a:schemeClr>
          </a:solidFill>
        </p:spPr>
        <p:txBody>
          <a:bodyPr>
            <a:normAutofit fontScale="90000"/>
          </a:bodyPr>
          <a:lstStyle/>
          <a:p>
            <a:pPr algn="ctr">
              <a:defRPr/>
            </a:pPr>
            <a:r>
              <a:rPr lang="en-US" sz="4000" dirty="0" smtClean="0">
                <a:ea typeface="+mj-ea"/>
                <a:cs typeface="+mj-cs"/>
              </a:rPr>
              <a:t>Outcomes of Stage 2</a:t>
            </a:r>
            <a:br>
              <a:rPr lang="en-US" sz="4000" dirty="0" smtClean="0">
                <a:ea typeface="+mj-ea"/>
                <a:cs typeface="+mj-cs"/>
              </a:rPr>
            </a:br>
            <a:r>
              <a:rPr lang="en-US" sz="4000" dirty="0" smtClean="0">
                <a:ea typeface="+mj-ea"/>
                <a:cs typeface="+mj-cs"/>
              </a:rPr>
              <a:t>Develop a Focused Plan </a:t>
            </a:r>
          </a:p>
        </p:txBody>
      </p:sp>
      <p:sp>
        <p:nvSpPr>
          <p:cNvPr id="16387" name="Rectangle 3"/>
          <p:cNvSpPr>
            <a:spLocks noGrp="1" noChangeArrowheads="1"/>
          </p:cNvSpPr>
          <p:nvPr>
            <p:ph sz="half" idx="4294967295"/>
          </p:nvPr>
        </p:nvSpPr>
        <p:spPr>
          <a:xfrm>
            <a:off x="3035300" y="1676400"/>
            <a:ext cx="6108700" cy="4570413"/>
          </a:xfrm>
        </p:spPr>
        <p:txBody>
          <a:bodyPr/>
          <a:lstStyle/>
          <a:p>
            <a:pPr>
              <a:lnSpc>
                <a:spcPct val="80000"/>
              </a:lnSpc>
              <a:spcBef>
                <a:spcPts val="1200"/>
              </a:spcBef>
              <a:buClr>
                <a:srgbClr val="CC0000"/>
              </a:buClr>
              <a:buFont typeface="Wingdings" pitchFamily="1" charset="2"/>
              <a:buChar char="§"/>
            </a:pPr>
            <a:r>
              <a:rPr lang="en-US" sz="3000" smtClean="0"/>
              <a:t>Develop 2-3 SMART Goals </a:t>
            </a:r>
          </a:p>
          <a:p>
            <a:pPr>
              <a:lnSpc>
                <a:spcPct val="80000"/>
              </a:lnSpc>
              <a:spcBef>
                <a:spcPts val="1200"/>
              </a:spcBef>
              <a:buClr>
                <a:srgbClr val="CC0000"/>
              </a:buClr>
              <a:buFont typeface="Wingdings" pitchFamily="1" charset="2"/>
              <a:buChar char="§"/>
            </a:pPr>
            <a:r>
              <a:rPr lang="en-US" sz="3000" smtClean="0"/>
              <a:t>Composes Strategies for each Goal</a:t>
            </a:r>
          </a:p>
          <a:p>
            <a:pPr>
              <a:lnSpc>
                <a:spcPct val="80000"/>
              </a:lnSpc>
              <a:spcBef>
                <a:spcPts val="1200"/>
              </a:spcBef>
              <a:buClr>
                <a:srgbClr val="CC0000"/>
              </a:buClr>
              <a:buFont typeface="Wingdings" pitchFamily="1" charset="2"/>
              <a:buChar char="§"/>
            </a:pPr>
            <a:r>
              <a:rPr lang="en-US" sz="3000" smtClean="0"/>
              <a:t>Establish Adult Implementation and Student Performance Indicators for every Strategy</a:t>
            </a:r>
          </a:p>
          <a:p>
            <a:pPr>
              <a:lnSpc>
                <a:spcPct val="80000"/>
              </a:lnSpc>
              <a:spcBef>
                <a:spcPts val="1200"/>
              </a:spcBef>
              <a:buClr>
                <a:srgbClr val="CC0000"/>
              </a:buClr>
              <a:buFont typeface="Wingdings" pitchFamily="1" charset="2"/>
              <a:buChar char="§"/>
            </a:pPr>
            <a:r>
              <a:rPr lang="en-US" sz="3000" smtClean="0"/>
              <a:t>Create Action Steps</a:t>
            </a:r>
          </a:p>
          <a:p>
            <a:pPr>
              <a:lnSpc>
                <a:spcPct val="80000"/>
              </a:lnSpc>
              <a:spcBef>
                <a:spcPts val="1200"/>
              </a:spcBef>
              <a:buClr>
                <a:srgbClr val="CC0000"/>
              </a:buClr>
              <a:buFont typeface="Wingdings" pitchFamily="1" charset="2"/>
              <a:buChar char="§"/>
            </a:pPr>
            <a:r>
              <a:rPr lang="en-US" sz="3000" smtClean="0"/>
              <a:t>Develop Tasks needed to complete each Action Step</a:t>
            </a:r>
          </a:p>
          <a:p>
            <a:pPr>
              <a:lnSpc>
                <a:spcPct val="80000"/>
              </a:lnSpc>
              <a:spcBef>
                <a:spcPts val="1200"/>
              </a:spcBef>
              <a:buClr>
                <a:srgbClr val="CC0000"/>
              </a:buClr>
              <a:buFont typeface="Wingdings" pitchFamily="1" charset="2"/>
              <a:buChar char="§"/>
            </a:pPr>
            <a:r>
              <a:rPr lang="en-US" sz="3000" smtClean="0"/>
              <a:t>Review, revise, adopt Plan</a:t>
            </a:r>
          </a:p>
        </p:txBody>
      </p:sp>
      <p:pic>
        <p:nvPicPr>
          <p:cNvPr id="16388" name="Picture 5" descr="professional_learning_communit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667000"/>
            <a:ext cx="2730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9776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305800" cy="1219200"/>
          </a:xfrm>
          <a:solidFill>
            <a:schemeClr val="bg1">
              <a:lumMod val="85000"/>
            </a:schemeClr>
          </a:solidFill>
        </p:spPr>
        <p:txBody>
          <a:bodyPr>
            <a:normAutofit fontScale="90000"/>
          </a:bodyPr>
          <a:lstStyle/>
          <a:p>
            <a:pPr algn="ctr">
              <a:defRPr/>
            </a:pPr>
            <a:r>
              <a:rPr lang="en-US" sz="4800" dirty="0" smtClean="0">
                <a:latin typeface="Arial Narrow" pitchFamily="1" charset="0"/>
              </a:rPr>
              <a:t>Ohio Teacher Evaluation System (OTES)</a:t>
            </a:r>
          </a:p>
        </p:txBody>
      </p:sp>
      <p:sp>
        <p:nvSpPr>
          <p:cNvPr id="13315" name="Rectangle 3"/>
          <p:cNvSpPr>
            <a:spLocks noGrp="1" noChangeArrowheads="1"/>
          </p:cNvSpPr>
          <p:nvPr>
            <p:ph type="body" idx="1"/>
          </p:nvPr>
        </p:nvSpPr>
        <p:spPr>
          <a:xfrm>
            <a:off x="304800" y="1447800"/>
            <a:ext cx="8839200" cy="5105400"/>
          </a:xfrm>
        </p:spPr>
        <p:txBody>
          <a:bodyPr>
            <a:normAutofit/>
          </a:bodyPr>
          <a:lstStyle/>
          <a:p>
            <a:pPr marL="0" indent="0" algn="ctr">
              <a:lnSpc>
                <a:spcPct val="90000"/>
              </a:lnSpc>
              <a:buNone/>
            </a:pPr>
            <a:r>
              <a:rPr lang="en-US" dirty="0" smtClean="0">
                <a:latin typeface="Arial Narrow" pitchFamily="1" charset="0"/>
              </a:rPr>
              <a:t>Teacher Performance Evaluation Rubric</a:t>
            </a:r>
          </a:p>
          <a:p>
            <a:pPr marL="0" indent="0" algn="ctr">
              <a:lnSpc>
                <a:spcPct val="90000"/>
              </a:lnSpc>
              <a:buNone/>
            </a:pPr>
            <a:r>
              <a:rPr lang="en-US" sz="2400" b="1" dirty="0" smtClean="0">
                <a:latin typeface="Arial Narrow" pitchFamily="1" charset="0"/>
              </a:rPr>
              <a:t>Classroom Environment</a:t>
            </a:r>
            <a:r>
              <a:rPr lang="en-US" sz="2400" dirty="0" smtClean="0">
                <a:latin typeface="Arial Narrow" pitchFamily="1" charset="0"/>
              </a:rPr>
              <a:t>:  Standard 1, Students; Standard 5, Learning Environment; Standard 6, Collaboration and Communication</a:t>
            </a:r>
          </a:p>
          <a:p>
            <a:pPr marL="0" indent="0" algn="ctr">
              <a:lnSpc>
                <a:spcPct val="90000"/>
              </a:lnSpc>
              <a:buNone/>
            </a:pPr>
            <a:endParaRPr lang="en-US" sz="2400" dirty="0" smtClean="0">
              <a:latin typeface="Arial Narrow" pitchFamily="1" charset="0"/>
            </a:endParaRPr>
          </a:p>
          <a:p>
            <a:pPr marL="0" indent="0">
              <a:lnSpc>
                <a:spcPct val="90000"/>
              </a:lnSpc>
              <a:buNone/>
            </a:pPr>
            <a:r>
              <a:rPr lang="en-US" sz="2800" dirty="0">
                <a:latin typeface="Arial Narrow" pitchFamily="1" charset="0"/>
              </a:rPr>
              <a:t> </a:t>
            </a:r>
            <a:r>
              <a:rPr lang="en-US" sz="2800" dirty="0" smtClean="0">
                <a:latin typeface="Arial Narrow" pitchFamily="1" charset="0"/>
              </a:rPr>
              <a:t>               </a:t>
            </a:r>
            <a:r>
              <a:rPr lang="en-US" sz="2800" dirty="0" smtClean="0">
                <a:solidFill>
                  <a:schemeClr val="accent5">
                    <a:lumMod val="50000"/>
                  </a:schemeClr>
                </a:solidFill>
                <a:latin typeface="Arial Narrow" pitchFamily="1" charset="0"/>
              </a:rPr>
              <a:t> </a:t>
            </a:r>
            <a:r>
              <a:rPr lang="en-US" sz="2400" dirty="0" smtClean="0">
                <a:solidFill>
                  <a:schemeClr val="accent5">
                    <a:lumMod val="50000"/>
                  </a:schemeClr>
                </a:solidFill>
                <a:latin typeface="Arial Narrow" pitchFamily="1" charset="0"/>
              </a:rPr>
              <a:t>Proficient</a:t>
            </a:r>
            <a:r>
              <a:rPr lang="en-US" sz="2400" dirty="0" smtClean="0">
                <a:solidFill>
                  <a:schemeClr val="accent2"/>
                </a:solidFill>
                <a:latin typeface="Arial Narrow" pitchFamily="1" charset="0"/>
              </a:rPr>
              <a:t>	</a:t>
            </a:r>
            <a:r>
              <a:rPr lang="en-US" sz="2800" dirty="0" smtClean="0">
                <a:latin typeface="Arial Narrow" pitchFamily="1" charset="0"/>
              </a:rPr>
              <a:t>			</a:t>
            </a:r>
            <a:r>
              <a:rPr lang="en-US" sz="2400" dirty="0" smtClean="0">
                <a:solidFill>
                  <a:srgbClr val="FF0000"/>
                </a:solidFill>
                <a:latin typeface="Arial Narrow" pitchFamily="1" charset="0"/>
              </a:rPr>
              <a:t>Accomplished</a:t>
            </a:r>
          </a:p>
          <a:p>
            <a:pPr marL="0" indent="0" algn="ctr">
              <a:lnSpc>
                <a:spcPct val="90000"/>
              </a:lnSpc>
              <a:buNone/>
            </a:pPr>
            <a:endParaRPr lang="en-US" sz="2800" dirty="0">
              <a:latin typeface="Arial Narrow" pitchFamily="1" charset="0"/>
            </a:endParaRPr>
          </a:p>
          <a:p>
            <a:pPr marL="0" indent="0">
              <a:lnSpc>
                <a:spcPct val="90000"/>
              </a:lnSpc>
              <a:buNone/>
            </a:pPr>
            <a:endParaRPr lang="en-US" sz="2800" dirty="0" smtClean="0">
              <a:latin typeface="Arial Narrow" pitchFamily="1" charset="0"/>
            </a:endParaRPr>
          </a:p>
        </p:txBody>
      </p:sp>
      <p:sp>
        <p:nvSpPr>
          <p:cNvPr id="2" name="TextBox 1"/>
          <p:cNvSpPr txBox="1"/>
          <p:nvPr/>
        </p:nvSpPr>
        <p:spPr>
          <a:xfrm>
            <a:off x="609600" y="3581400"/>
            <a:ext cx="3733800" cy="2308324"/>
          </a:xfrm>
          <a:prstGeom prst="rect">
            <a:avLst/>
          </a:prstGeom>
          <a:noFill/>
        </p:spPr>
        <p:txBody>
          <a:bodyPr wrap="square" rtlCol="0">
            <a:spAutoFit/>
          </a:bodyPr>
          <a:lstStyle/>
          <a:p>
            <a:r>
              <a:rPr lang="en-US" dirty="0"/>
              <a:t>A classroom management system has been implemented that is appropriate and responsive to classroom and individual needs of students. Clear expectations for student behavior are evident . Monitoring of student behavior is consistent, appropriate, and effective. 	</a:t>
            </a:r>
          </a:p>
        </p:txBody>
      </p:sp>
      <p:sp>
        <p:nvSpPr>
          <p:cNvPr id="3" name="TextBox 2"/>
          <p:cNvSpPr txBox="1"/>
          <p:nvPr/>
        </p:nvSpPr>
        <p:spPr>
          <a:xfrm>
            <a:off x="4876800" y="3602182"/>
            <a:ext cx="4038600" cy="2862322"/>
          </a:xfrm>
          <a:prstGeom prst="rect">
            <a:avLst/>
          </a:prstGeom>
          <a:noFill/>
        </p:spPr>
        <p:txBody>
          <a:bodyPr wrap="square" rtlCol="0">
            <a:spAutoFit/>
          </a:bodyPr>
          <a:lstStyle/>
          <a:p>
            <a:r>
              <a:rPr lang="en-US" dirty="0"/>
              <a:t>A classroom management system has been designed, implemented, and adjusted with student input and is appropriate for the classroom and individual student needs. Students are actively encouraged to take responsibility for their behavior. </a:t>
            </a:r>
            <a:r>
              <a:rPr lang="en-US" b="1" dirty="0"/>
              <a:t>The teacher uses research-based strategies to lessen disruptive behaviors and reinforce positive behaviors. 	</a:t>
            </a:r>
          </a:p>
        </p:txBody>
      </p:sp>
    </p:spTree>
    <p:extLst>
      <p:ext uri="{BB962C8B-B14F-4D97-AF65-F5344CB8AC3E}">
        <p14:creationId xmlns:p14="http://schemas.microsoft.com/office/powerpoint/2010/main" val="1092940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305800" cy="1219200"/>
          </a:xfrm>
          <a:solidFill>
            <a:schemeClr val="bg1">
              <a:lumMod val="85000"/>
            </a:schemeClr>
          </a:solidFill>
        </p:spPr>
        <p:txBody>
          <a:bodyPr>
            <a:normAutofit fontScale="90000"/>
          </a:bodyPr>
          <a:lstStyle/>
          <a:p>
            <a:pPr algn="ctr">
              <a:defRPr/>
            </a:pPr>
            <a:r>
              <a:rPr lang="en-US" sz="4800" dirty="0" smtClean="0">
                <a:latin typeface="Arial Narrow" pitchFamily="1" charset="0"/>
              </a:rPr>
              <a:t>Ohio Principal Evaluation System (OTES)</a:t>
            </a:r>
          </a:p>
        </p:txBody>
      </p:sp>
      <p:sp>
        <p:nvSpPr>
          <p:cNvPr id="13315" name="Rectangle 3"/>
          <p:cNvSpPr>
            <a:spLocks noGrp="1" noChangeArrowheads="1"/>
          </p:cNvSpPr>
          <p:nvPr>
            <p:ph type="body" idx="1"/>
          </p:nvPr>
        </p:nvSpPr>
        <p:spPr>
          <a:xfrm>
            <a:off x="304800" y="1447800"/>
            <a:ext cx="8839200" cy="5105400"/>
          </a:xfrm>
        </p:spPr>
        <p:txBody>
          <a:bodyPr>
            <a:normAutofit/>
          </a:bodyPr>
          <a:lstStyle/>
          <a:p>
            <a:pPr marL="0" indent="0" algn="ctr">
              <a:lnSpc>
                <a:spcPct val="90000"/>
              </a:lnSpc>
              <a:buNone/>
            </a:pPr>
            <a:r>
              <a:rPr lang="en-US" dirty="0" smtClean="0">
                <a:latin typeface="Arial Narrow" pitchFamily="1" charset="0"/>
              </a:rPr>
              <a:t>Ohio Principal Performance Rating Rubric</a:t>
            </a:r>
          </a:p>
          <a:p>
            <a:pPr marL="0" indent="0" algn="ctr">
              <a:lnSpc>
                <a:spcPct val="90000"/>
              </a:lnSpc>
              <a:buNone/>
            </a:pPr>
            <a:r>
              <a:rPr lang="en-US" sz="2400" b="1" dirty="0">
                <a:latin typeface="Arial Narrow" pitchFamily="1" charset="0"/>
              </a:rPr>
              <a:t>Standard </a:t>
            </a:r>
            <a:r>
              <a:rPr lang="en-US" sz="2400" b="1" dirty="0" smtClean="0">
                <a:latin typeface="Arial Narrow" pitchFamily="1" charset="0"/>
              </a:rPr>
              <a:t>3.1:   </a:t>
            </a:r>
            <a:r>
              <a:rPr lang="en-US" sz="2400" dirty="0">
                <a:latin typeface="Arial Narrow" pitchFamily="1" charset="0"/>
              </a:rPr>
              <a:t>Principals establish and maintain a safe school environment</a:t>
            </a:r>
            <a:r>
              <a:rPr lang="en-US" sz="2400" b="1" dirty="0">
                <a:latin typeface="Arial Narrow" pitchFamily="1" charset="0"/>
              </a:rPr>
              <a:t>.</a:t>
            </a:r>
            <a:r>
              <a:rPr lang="en-US" sz="2800" dirty="0" smtClean="0">
                <a:latin typeface="Arial Narrow" pitchFamily="1" charset="0"/>
              </a:rPr>
              <a:t>                </a:t>
            </a:r>
            <a:r>
              <a:rPr lang="en-US" sz="2800" dirty="0" smtClean="0">
                <a:solidFill>
                  <a:schemeClr val="accent5">
                    <a:lumMod val="50000"/>
                  </a:schemeClr>
                </a:solidFill>
                <a:latin typeface="Arial Narrow" pitchFamily="1" charset="0"/>
              </a:rPr>
              <a:t> </a:t>
            </a:r>
          </a:p>
          <a:p>
            <a:pPr marL="0" indent="0" algn="ctr">
              <a:lnSpc>
                <a:spcPct val="90000"/>
              </a:lnSpc>
              <a:buNone/>
            </a:pPr>
            <a:r>
              <a:rPr lang="en-US" sz="2400" dirty="0" smtClean="0">
                <a:solidFill>
                  <a:schemeClr val="accent5">
                    <a:lumMod val="50000"/>
                  </a:schemeClr>
                </a:solidFill>
                <a:latin typeface="Arial Narrow" pitchFamily="1" charset="0"/>
              </a:rPr>
              <a:t>Proficient</a:t>
            </a:r>
            <a:r>
              <a:rPr lang="en-US" sz="2400" dirty="0" smtClean="0">
                <a:solidFill>
                  <a:schemeClr val="accent2"/>
                </a:solidFill>
                <a:latin typeface="Arial Narrow" pitchFamily="1" charset="0"/>
              </a:rPr>
              <a:t>	</a:t>
            </a:r>
            <a:r>
              <a:rPr lang="en-US" sz="2800" dirty="0" smtClean="0">
                <a:latin typeface="Arial Narrow" pitchFamily="1" charset="0"/>
              </a:rPr>
              <a:t>			</a:t>
            </a:r>
            <a:r>
              <a:rPr lang="en-US" sz="2400" dirty="0" smtClean="0">
                <a:solidFill>
                  <a:srgbClr val="FF0000"/>
                </a:solidFill>
                <a:latin typeface="Arial Narrow" pitchFamily="1" charset="0"/>
              </a:rPr>
              <a:t>Accomplished</a:t>
            </a:r>
          </a:p>
          <a:p>
            <a:pPr marL="0" indent="0" algn="ctr">
              <a:lnSpc>
                <a:spcPct val="90000"/>
              </a:lnSpc>
              <a:buNone/>
            </a:pPr>
            <a:endParaRPr lang="en-US" sz="2800" dirty="0">
              <a:latin typeface="Arial Narrow" pitchFamily="1" charset="0"/>
            </a:endParaRPr>
          </a:p>
          <a:p>
            <a:pPr marL="0" indent="0">
              <a:lnSpc>
                <a:spcPct val="90000"/>
              </a:lnSpc>
              <a:buNone/>
            </a:pPr>
            <a:endParaRPr lang="en-US" sz="2800" dirty="0" smtClean="0">
              <a:latin typeface="Arial Narrow" pitchFamily="1" charset="0"/>
            </a:endParaRPr>
          </a:p>
        </p:txBody>
      </p:sp>
      <p:sp>
        <p:nvSpPr>
          <p:cNvPr id="5" name="TextBox 4"/>
          <p:cNvSpPr txBox="1"/>
          <p:nvPr/>
        </p:nvSpPr>
        <p:spPr>
          <a:xfrm>
            <a:off x="381000" y="2964916"/>
            <a:ext cx="3810000" cy="2308324"/>
          </a:xfrm>
          <a:prstGeom prst="rect">
            <a:avLst/>
          </a:prstGeom>
          <a:noFill/>
        </p:spPr>
        <p:txBody>
          <a:bodyPr wrap="square" rtlCol="0">
            <a:spAutoFit/>
          </a:bodyPr>
          <a:lstStyle/>
          <a:p>
            <a:r>
              <a:rPr lang="en-US" dirty="0"/>
              <a:t>Principal communicates, models, and reinforces behavioral standards for staff, students, and parents.</a:t>
            </a:r>
          </a:p>
          <a:p>
            <a:endParaRPr lang="en-US" dirty="0" smtClean="0"/>
          </a:p>
          <a:p>
            <a:r>
              <a:rPr lang="en-US" dirty="0" smtClean="0"/>
              <a:t>Principal </a:t>
            </a:r>
            <a:r>
              <a:rPr lang="en-US" dirty="0"/>
              <a:t>ensures that behavioral policies, procedures and routines are consistently applied to ensure safety for all.</a:t>
            </a:r>
          </a:p>
        </p:txBody>
      </p:sp>
      <p:sp>
        <p:nvSpPr>
          <p:cNvPr id="6" name="TextBox 5"/>
          <p:cNvSpPr txBox="1"/>
          <p:nvPr/>
        </p:nvSpPr>
        <p:spPr>
          <a:xfrm>
            <a:off x="5250873" y="2955385"/>
            <a:ext cx="3429000" cy="2031325"/>
          </a:xfrm>
          <a:prstGeom prst="rect">
            <a:avLst/>
          </a:prstGeom>
          <a:noFill/>
        </p:spPr>
        <p:txBody>
          <a:bodyPr wrap="square" rtlCol="0">
            <a:spAutoFit/>
          </a:bodyPr>
          <a:lstStyle/>
          <a:p>
            <a:r>
              <a:rPr lang="en-US" dirty="0"/>
              <a:t>Principal examines and modifies routines, as needed. </a:t>
            </a:r>
          </a:p>
          <a:p>
            <a:endParaRPr lang="en-US" dirty="0" smtClean="0"/>
          </a:p>
          <a:p>
            <a:r>
              <a:rPr lang="en-US" b="1" dirty="0" smtClean="0"/>
              <a:t>Principal </a:t>
            </a:r>
            <a:r>
              <a:rPr lang="en-US" b="1" dirty="0"/>
              <a:t>promotes and implements a school-wide system for behavioral support and intervention. 	</a:t>
            </a:r>
          </a:p>
        </p:txBody>
      </p:sp>
    </p:spTree>
    <p:extLst>
      <p:ext uri="{BB962C8B-B14F-4D97-AF65-F5344CB8AC3E}">
        <p14:creationId xmlns:p14="http://schemas.microsoft.com/office/powerpoint/2010/main" val="896932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000000"/>
                </a:solidFill>
                <a:latin typeface="Arial"/>
              </a:rPr>
              <a:t/>
            </a:r>
            <a:br>
              <a:rPr lang="en-US" sz="3600" dirty="0">
                <a:solidFill>
                  <a:srgbClr val="000000"/>
                </a:solidFill>
                <a:latin typeface="Arial"/>
              </a:rPr>
            </a:br>
            <a:r>
              <a:rPr lang="en-US" sz="3100" dirty="0">
                <a:solidFill>
                  <a:srgbClr val="000000"/>
                </a:solidFill>
                <a:latin typeface="Arial Narrow" pitchFamily="34" charset="0"/>
              </a:rPr>
              <a:t> </a:t>
            </a:r>
            <a:r>
              <a:rPr lang="en-US" sz="3100" dirty="0" smtClean="0">
                <a:solidFill>
                  <a:srgbClr val="000000"/>
                </a:solidFill>
                <a:latin typeface="Arial Narrow" pitchFamily="34" charset="0"/>
              </a:rPr>
              <a:t/>
            </a:r>
            <a:br>
              <a:rPr lang="en-US" sz="3100" dirty="0" smtClean="0">
                <a:solidFill>
                  <a:srgbClr val="000000"/>
                </a:solidFill>
                <a:latin typeface="Arial Narrow" pitchFamily="34" charset="0"/>
              </a:rPr>
            </a:br>
            <a:r>
              <a:rPr lang="en-US" sz="3100" b="1" dirty="0" smtClean="0">
                <a:solidFill>
                  <a:srgbClr val="000000"/>
                </a:solidFill>
                <a:latin typeface="Arial Narrow" pitchFamily="34" charset="0"/>
                <a:cs typeface="Arial" pitchFamily="34" charset="0"/>
              </a:rPr>
              <a:t>Ohio </a:t>
            </a:r>
            <a:r>
              <a:rPr lang="en-US" sz="3100" b="1" dirty="0">
                <a:solidFill>
                  <a:srgbClr val="000000"/>
                </a:solidFill>
                <a:latin typeface="Arial Narrow" pitchFamily="34" charset="0"/>
                <a:cs typeface="Arial" pitchFamily="34" charset="0"/>
              </a:rPr>
              <a:t>Department of Education Policy on Positive Behavior Interventions and Support, and Restraint and Seclusion </a:t>
            </a:r>
            <a:r>
              <a:rPr lang="en-US" sz="2700" b="1" dirty="0" smtClean="0">
                <a:solidFill>
                  <a:srgbClr val="000000"/>
                </a:solidFill>
                <a:latin typeface="Arial Narrow" pitchFamily="34" charset="0"/>
              </a:rPr>
              <a:t/>
            </a:r>
            <a:br>
              <a:rPr lang="en-US" sz="2700" b="1" dirty="0" smtClean="0">
                <a:solidFill>
                  <a:srgbClr val="000000"/>
                </a:solidFill>
                <a:latin typeface="Arial Narrow" pitchFamily="34" charset="0"/>
              </a:rPr>
            </a:br>
            <a:r>
              <a:rPr lang="en-US" sz="2200" dirty="0" smtClean="0">
                <a:solidFill>
                  <a:srgbClr val="000000"/>
                </a:solidFill>
                <a:latin typeface="Arial Narrow" pitchFamily="34" charset="0"/>
              </a:rPr>
              <a:t>Adopted </a:t>
            </a:r>
            <a:r>
              <a:rPr lang="en-US" sz="2200" dirty="0">
                <a:solidFill>
                  <a:srgbClr val="000000"/>
                </a:solidFill>
                <a:latin typeface="Arial Narrow" pitchFamily="34" charset="0"/>
              </a:rPr>
              <a:t>by the State Board of Education January 15, 2013 </a:t>
            </a:r>
            <a:r>
              <a:rPr lang="en-US" sz="2200" dirty="0">
                <a:solidFill>
                  <a:srgbClr val="000000"/>
                </a:solidFill>
              </a:rPr>
              <a:t/>
            </a:r>
            <a:br>
              <a:rPr lang="en-US" sz="2200" dirty="0">
                <a:solidFill>
                  <a:srgbClr val="000000"/>
                </a:solidFill>
              </a:rPr>
            </a:br>
            <a:r>
              <a:rPr lang="en-US" sz="2200" dirty="0"/>
              <a:t/>
            </a:r>
            <a:br>
              <a:rPr lang="en-US" sz="2200" dirty="0"/>
            </a:br>
            <a:r>
              <a:rPr lang="en-US" sz="3200" dirty="0"/>
              <a:t> </a:t>
            </a:r>
            <a:r>
              <a:rPr lang="en-US" sz="3200" dirty="0" smtClean="0"/>
              <a:t> </a:t>
            </a:r>
            <a:endParaRPr lang="en-US" dirty="0"/>
          </a:p>
        </p:txBody>
      </p:sp>
      <p:sp>
        <p:nvSpPr>
          <p:cNvPr id="3" name="Content Placeholder 2"/>
          <p:cNvSpPr>
            <a:spLocks noGrp="1"/>
          </p:cNvSpPr>
          <p:nvPr>
            <p:ph idx="1"/>
          </p:nvPr>
        </p:nvSpPr>
        <p:spPr>
          <a:xfrm>
            <a:off x="457200" y="1752600"/>
            <a:ext cx="8229600" cy="4953000"/>
          </a:xfrm>
        </p:spPr>
        <p:txBody>
          <a:bodyPr>
            <a:normAutofit fontScale="70000" lnSpcReduction="20000"/>
          </a:bodyPr>
          <a:lstStyle/>
          <a:p>
            <a:pPr marL="0" indent="0">
              <a:buNone/>
            </a:pPr>
            <a:endParaRPr lang="en-US" dirty="0" smtClean="0"/>
          </a:p>
          <a:p>
            <a:pPr marL="0" indent="0">
              <a:buNone/>
            </a:pPr>
            <a:r>
              <a:rPr lang="en-US" dirty="0" smtClean="0"/>
              <a:t>“The </a:t>
            </a:r>
            <a:r>
              <a:rPr lang="en-US" dirty="0"/>
              <a:t>purpose of this policy is to create a statewide policy that applies to all school districts regarding the use of </a:t>
            </a:r>
            <a:r>
              <a:rPr lang="en-US" b="1" dirty="0">
                <a:solidFill>
                  <a:srgbClr val="C00000"/>
                </a:solidFill>
              </a:rPr>
              <a:t>positive behavior intervention and supports</a:t>
            </a:r>
            <a:r>
              <a:rPr lang="en-US" dirty="0"/>
              <a:t>, and the limited use of restraint and seclusion. The Ohio Department of Education promulgates this policy in accordance with the Governor’s Executive Order 2009-13S, the State of Ohio Policy on Restraint and Seclusion Practices dated May 17, 2010, and in accordance with guidance from the United States Department of Education.</a:t>
            </a:r>
          </a:p>
          <a:p>
            <a:pPr marL="0" indent="0">
              <a:buNone/>
            </a:pPr>
            <a:r>
              <a:rPr lang="en-US" dirty="0"/>
              <a:t>Every effort should be made to prevent the need for the use of restraint and for the use of seclusion. The use of a non-aversive effective behavioral system such as </a:t>
            </a:r>
            <a:r>
              <a:rPr lang="en-US" b="1" dirty="0">
                <a:solidFill>
                  <a:srgbClr val="C00000"/>
                </a:solidFill>
              </a:rPr>
              <a:t>Positive Behavioral Intervention and Supports (PBIS)</a:t>
            </a:r>
            <a:r>
              <a:rPr lang="en-US" dirty="0"/>
              <a:t> shall be used to create a learning environment that promotes the use of evidence- based behavioral interventions, thus enhancing academic and social behavioral outcomes for all students</a:t>
            </a:r>
            <a:r>
              <a:rPr lang="en-US" dirty="0" smtClean="0"/>
              <a:t>.”</a:t>
            </a:r>
            <a:endParaRPr lang="en-US" dirty="0"/>
          </a:p>
        </p:txBody>
      </p:sp>
    </p:spTree>
    <p:extLst>
      <p:ext uri="{BB962C8B-B14F-4D97-AF65-F5344CB8AC3E}">
        <p14:creationId xmlns:p14="http://schemas.microsoft.com/office/powerpoint/2010/main" val="176730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5160975-c44a-46e7-a7a2-b44a71ae504f">ODECC-13-439</_dlc_DocId>
    <_dlc_DocIdUrl xmlns="15160975-c44a-46e7-a7a2-b44a71ae504f">
      <Url>https://share.education.ohio.gov/_layouts/DocIdRedir.aspx?ID=ODECC-13-439</Url>
      <Description>ODECC-13-439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785F9A72CA984CBBBA7B4CE4DE1DD2" ma:contentTypeVersion="0" ma:contentTypeDescription="Create a new document." ma:contentTypeScope="" ma:versionID="167b99f8eb4510ef5fc300f3609b1ee1">
  <xsd:schema xmlns:xsd="http://www.w3.org/2001/XMLSchema" xmlns:xs="http://www.w3.org/2001/XMLSchema" xmlns:p="http://schemas.microsoft.com/office/2006/metadata/properties" xmlns:ns2="15160975-c44a-46e7-a7a2-b44a71ae504f" targetNamespace="http://schemas.microsoft.com/office/2006/metadata/properties" ma:root="true" ma:fieldsID="9fa9fb4f71062afe832c3eb4beff3c09" ns2:_="">
    <xsd:import namespace="15160975-c44a-46e7-a7a2-b44a71ae504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160975-c44a-46e7-a7a2-b44a71ae50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261BAF-C32A-43CF-990B-265BBCC42511}">
  <ds:schemaRefs>
    <ds:schemaRef ds:uri="http://schemas.openxmlformats.org/package/2006/metadata/core-properties"/>
    <ds:schemaRef ds:uri="15160975-c44a-46e7-a7a2-b44a71ae504f"/>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E194F0F-A59E-41BD-95A7-20FF34DFD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160975-c44a-46e7-a7a2-b44a71ae50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F40D97-5E0C-46EB-91A1-28F98AFC2585}">
  <ds:schemaRefs>
    <ds:schemaRef ds:uri="http://schemas.microsoft.com/sharepoint/events"/>
  </ds:schemaRefs>
</ds:datastoreItem>
</file>

<file path=customXml/itemProps4.xml><?xml version="1.0" encoding="utf-8"?>
<ds:datastoreItem xmlns:ds="http://schemas.openxmlformats.org/officeDocument/2006/customXml" ds:itemID="{A753CF4A-2F23-4445-A517-DB89E0BCA9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TotalTime>
  <Words>934</Words>
  <Application>Microsoft Office PowerPoint</Application>
  <PresentationFormat>On-screen Show (4:3)</PresentationFormat>
  <Paragraphs>75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What’s the connection to Ohio’s other initiatives? </vt:lpstr>
      <vt:lpstr>Ohio’s Decision Framework (DF)</vt:lpstr>
      <vt:lpstr>Ohio’s Decision Framework (DF)</vt:lpstr>
      <vt:lpstr>Outcomes of Stage 2 Develop a Focused Plan </vt:lpstr>
      <vt:lpstr>Ohio Teacher Evaluation System (OTES)</vt:lpstr>
      <vt:lpstr>Ohio Principal Evaluation System (OTES)</vt:lpstr>
      <vt:lpstr>   Ohio Department of Education Policy on Positive Behavior Interventions and Support, and Restraint and Seclusion  Adopted by the State Board of Education January 15, 2013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connection to Ohio’s other initiatives?</dc:title>
  <dc:creator>Heidi Kerchenski</dc:creator>
  <cp:lastModifiedBy>Heidi Kerchenski</cp:lastModifiedBy>
  <cp:revision>4</cp:revision>
  <dcterms:created xsi:type="dcterms:W3CDTF">2013-04-19T14:32:43Z</dcterms:created>
  <dcterms:modified xsi:type="dcterms:W3CDTF">2013-08-09T13:57:32Z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0x01010006785F9A72CA984CBBBA7B4CE4DE1DD2</vt:lpwstr>
  </property>
  <property fmtid="{D5CDD505-2E9C-101B-9397-08002B2CF9AE}" pid="3" name="_dlc_DocIdItemGuid">
    <vt:lpwstr>d332da57-7bd0-47b2-8ae7-a9ad9cab4cec</vt:lpwstr>
  </property>
</Properties>
</file>