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5"/>
  </p:sldMasterIdLst>
  <p:notesMasterIdLst>
    <p:notesMasterId r:id="rId33"/>
  </p:notesMasterIdLst>
  <p:sldIdLst>
    <p:sldId id="335" r:id="rId6"/>
    <p:sldId id="310" r:id="rId7"/>
    <p:sldId id="272" r:id="rId8"/>
    <p:sldId id="273" r:id="rId9"/>
    <p:sldId id="275" r:id="rId10"/>
    <p:sldId id="257" r:id="rId11"/>
    <p:sldId id="316" r:id="rId12"/>
    <p:sldId id="260" r:id="rId13"/>
    <p:sldId id="262" r:id="rId14"/>
    <p:sldId id="317" r:id="rId15"/>
    <p:sldId id="320" r:id="rId16"/>
    <p:sldId id="321" r:id="rId17"/>
    <p:sldId id="324" r:id="rId18"/>
    <p:sldId id="276" r:id="rId19"/>
    <p:sldId id="277" r:id="rId20"/>
    <p:sldId id="278" r:id="rId21"/>
    <p:sldId id="280" r:id="rId22"/>
    <p:sldId id="283" r:id="rId23"/>
    <p:sldId id="279" r:id="rId24"/>
    <p:sldId id="328" r:id="rId25"/>
    <p:sldId id="289" r:id="rId26"/>
    <p:sldId id="329" r:id="rId27"/>
    <p:sldId id="290" r:id="rId28"/>
    <p:sldId id="294" r:id="rId29"/>
    <p:sldId id="295" r:id="rId30"/>
    <p:sldId id="333" r:id="rId31"/>
    <p:sldId id="33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+mn-ea"/>
        <a:cs typeface="Times New Roman" pitchFamily="1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+mn-ea"/>
        <a:cs typeface="Times New Roman" pitchFamily="1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+mn-ea"/>
        <a:cs typeface="Times New Roman" pitchFamily="1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+mn-ea"/>
        <a:cs typeface="Times New Roman" pitchFamily="1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+mn-ea"/>
        <a:cs typeface="Times New Roman" pitchFamily="1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+mn-ea"/>
        <a:cs typeface="Times New Roman" pitchFamily="1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+mn-ea"/>
        <a:cs typeface="Times New Roman" pitchFamily="1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+mn-ea"/>
        <a:cs typeface="Times New Roman" pitchFamily="1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+mn-ea"/>
        <a:cs typeface="Times New Roman" pitchFamily="1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113"/>
    <a:srgbClr val="01002E"/>
    <a:srgbClr val="00001B"/>
    <a:srgbClr val="010020"/>
    <a:srgbClr val="00001A"/>
    <a:srgbClr val="000116"/>
    <a:srgbClr val="000018"/>
    <a:srgbClr val="01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68" autoAdjust="0"/>
    <p:restoredTop sz="77778" autoAdjust="0"/>
  </p:normalViewPr>
  <p:slideViewPr>
    <p:cSldViewPr>
      <p:cViewPr>
        <p:scale>
          <a:sx n="62" d="100"/>
          <a:sy n="62" d="100"/>
        </p:scale>
        <p:origin x="-13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50913A-BF3B-4B6C-8BC7-A5F0E6A2B2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86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Times New Roman" pitchFamily="1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Times New Roman" pitchFamily="1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Times New Roman" pitchFamily="1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Times New Roman" pitchFamily="1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Times New Roman" pitchFamily="1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1CEDFC-5CBD-4802-95D2-B911A819F70A}" type="slidenum">
              <a:rPr lang="en-US"/>
              <a:pPr/>
              <a:t>1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DA2645-A620-4CAA-ADB1-429E4CBCD56E}" type="slidenum">
              <a:rPr lang="en-US"/>
              <a:pPr/>
              <a:t>10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20510-06A2-4832-B85B-6366F8371CA6}" type="slidenum">
              <a:rPr lang="en-US"/>
              <a:pPr/>
              <a:t>11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Here is a sample of one prepared by Park Avenue in Des Moines. 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78D73-944F-415C-A4AC-A130E4258243}" type="slidenum">
              <a:rPr lang="en-US"/>
              <a:pPr/>
              <a:t>12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Based on that information, Park Avenue then prepared this lesson plan.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09ACF-F10A-4CDF-B612-136616B89ABE}" type="slidenum">
              <a:rPr lang="en-US"/>
              <a:pPr/>
              <a:t>13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And this teaching schedule.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133C3-A93D-4FEF-A11F-91810358B9D4}" type="slidenum">
              <a:rPr lang="en-US"/>
              <a:pPr/>
              <a:t>14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Teams will likely be at different levels of development. This is a good opportunity to </a:t>
            </a:r>
          </a:p>
          <a:p>
            <a:r>
              <a:rPr lang="en-US"/>
              <a:t>rotate around the room and check on team status and help teams if needed. </a:t>
            </a:r>
          </a:p>
          <a:p>
            <a:r>
              <a:rPr lang="en-US"/>
              <a:t>Adjust the time and activity based on where teams are in terms of </a:t>
            </a:r>
          </a:p>
          <a:p>
            <a:r>
              <a:rPr lang="en-US"/>
              <a:t>development and understanding.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13A5EE-DD4B-45DC-A25A-C150F939C6CF}" type="slidenum">
              <a:rPr lang="en-US"/>
              <a:pPr/>
              <a:t>15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C9F63-5B72-4BEA-BF4A-097E5D58CE26}" type="slidenum">
              <a:rPr lang="en-US"/>
              <a:pPr/>
              <a:t>16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Trainer: Consider having some samples from schools in the area who have been doing this for a couple of years.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D1B7F9-D4CE-4FAC-8926-A68D785B0C14}" type="slidenum">
              <a:rPr lang="en-US"/>
              <a:pPr/>
              <a:t>17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Trainers give examples.  Also, refer to packets at each table.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5C1949-188F-476B-9B54-5ED2F5D28662}" type="slidenum">
              <a:rPr lang="en-US"/>
              <a:pPr/>
              <a:t>18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AA8261-48ED-4BA9-A50B-77E5B7BBC54E}" type="slidenum">
              <a:rPr lang="en-US"/>
              <a:pPr/>
              <a:t>19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Again, refer to ideas in the packets at each table. Allow some time for discussion, based on your knowledge of their need. Then ask a couple of teams to share.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A2340-EEED-4FDF-B1BF-B099D5F8BBAD}" type="slidenum">
              <a:rPr lang="en-US"/>
              <a:pPr/>
              <a:t>2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see from the goals we have set out for this afternoon that planning heads the list.  If </a:t>
            </a:r>
          </a:p>
          <a:p>
            <a:r>
              <a:rPr lang="en-US"/>
              <a:t>your PBS efforts are going to be successful It’s important for your team to have a long range </a:t>
            </a:r>
          </a:p>
          <a:p>
            <a:r>
              <a:rPr lang="en-US"/>
              <a:t>plan to help you organize your tasks. We have all been in situations where lack of planning </a:t>
            </a:r>
          </a:p>
          <a:p>
            <a:r>
              <a:rPr lang="en-US"/>
              <a:t>left us in a bad spot.  Show next two slides.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802114-D2BA-42F3-B815-CAFC3D15CB5C}" type="slidenum">
              <a:rPr lang="en-US"/>
              <a:pPr/>
              <a:t>20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5125CC-4E23-4E0B-B318-2B17EAAA4143}" type="slidenum">
              <a:rPr lang="en-US"/>
              <a:pPr/>
              <a:t>21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674688"/>
            <a:ext cx="4597400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4122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Positive reinforcement in the form of verbal praise can have a powerful effect on behavior.  </a:t>
            </a:r>
          </a:p>
          <a:p>
            <a:r>
              <a:rPr lang="en-US"/>
              <a:t>Verbal praise is something most of us feel we “can do” without much thought or </a:t>
            </a:r>
          </a:p>
          <a:p>
            <a:r>
              <a:rPr lang="en-US"/>
              <a:t>deliberate thought.  However, in order for verbal praise to serve as a </a:t>
            </a:r>
          </a:p>
          <a:p>
            <a:r>
              <a:rPr lang="en-US"/>
              <a:t>positive reinforcer, there are important points to remember: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• often includes student’s name</a:t>
            </a:r>
            <a:br>
              <a:rPr lang="en-US"/>
            </a:br>
            <a:endParaRPr lang="en-US"/>
          </a:p>
          <a:p>
            <a:r>
              <a:rPr lang="en-US"/>
              <a:t>• be specific - describe what the student is doing at the time - focus on action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8244F-C695-4FA7-BB17-5B38255CF35D}" type="slidenum">
              <a:rPr lang="en-US"/>
              <a:pPr/>
              <a:t>22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51D9EA-25EF-4D31-800B-36DCCF678F7F}" type="slidenum">
              <a:rPr lang="en-US"/>
              <a:pPr/>
              <a:t>23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674688"/>
            <a:ext cx="4597400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4122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Trainers: Share examples from your own work here.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C6234A-49AE-4493-8CCF-38A7E127415E}" type="slidenum">
              <a:rPr lang="en-US"/>
              <a:pPr/>
              <a:t>24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F64C7A-4E84-42CC-A7C8-BC62B57DEC27}" type="slidenum">
              <a:rPr lang="en-US"/>
              <a:pPr/>
              <a:t>25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0300" y="674688"/>
            <a:ext cx="4597400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41227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Optional slide:</a:t>
            </a:r>
          </a:p>
          <a:p>
            <a:r>
              <a:rPr lang="en-US"/>
              <a:t>Talk, walk and squawk is a component of PBS’s response to bullying behavior. </a:t>
            </a:r>
          </a:p>
          <a:p>
            <a:r>
              <a:rPr lang="en-US"/>
              <a:t>This was a program to teach kids to deal with bullying. </a:t>
            </a:r>
            <a:br>
              <a:rPr lang="en-US"/>
            </a:br>
            <a:r>
              <a:rPr lang="en-US"/>
              <a:t>Tell them an appropriate saying to indicate they are to stop what they are doing (Example: Put up hand and say “stop’)</a:t>
            </a:r>
          </a:p>
          <a:p>
            <a:r>
              <a:rPr lang="en-US"/>
              <a:t>Walk away from the confrontation if it doesn’t stop</a:t>
            </a:r>
          </a:p>
          <a:p>
            <a:r>
              <a:rPr lang="en-US"/>
              <a:t>Report to appropriate school personnel 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8A394-EDA8-4431-B9F6-B99B8CAD5421}" type="slidenum">
              <a:rPr lang="en-US"/>
              <a:pPr/>
              <a:t>26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Trainers: Ask them to pull this out and have them review so they know they have this tool.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E67345-9265-4116-B01E-86EBC579845D}" type="slidenum">
              <a:rPr lang="en-US"/>
              <a:pPr/>
              <a:t>3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Ask large group to share these.  3-4 minutes for large group sharing and discussion.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8EB6F2-3244-400A-BBFA-CBD300F78909}" type="slidenum">
              <a:rPr lang="en-US"/>
              <a:pPr/>
              <a:t>4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Again, ask teams to take a few minutes to think about these two questions. </a:t>
            </a:r>
            <a:br>
              <a:rPr lang="en-US"/>
            </a:br>
            <a:r>
              <a:rPr lang="en-US"/>
              <a:t>Where are they in the process of defining expectations in different settings? </a:t>
            </a:r>
            <a:br>
              <a:rPr lang="en-US"/>
            </a:br>
            <a:r>
              <a:rPr lang="en-US"/>
              <a:t>Where are they in the process of developing teaching plans and a schedule for teaching? </a:t>
            </a:r>
            <a:br>
              <a:rPr lang="en-US"/>
            </a:br>
            <a:r>
              <a:rPr lang="en-US"/>
              <a:t>Use their answers as a guide to how much time to spend on next few slides.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AACBB-CC47-48A5-BB41-8ECB889557BF}" type="slidenum">
              <a:rPr lang="en-US"/>
              <a:pPr/>
              <a:t>5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Having belief statements or expectations is not uncommon. Here are examples of </a:t>
            </a:r>
            <a:br>
              <a:rPr lang="en-US"/>
            </a:br>
            <a:r>
              <a:rPr lang="en-US"/>
              <a:t>similar expectations outside of the school.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7FB516-08C7-436E-AA82-AE3432127F24}" type="slidenum">
              <a:rPr lang="en-US"/>
              <a:pPr/>
              <a:t>6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1E50D-55EF-4F63-854E-3CBA639F5565}" type="slidenum">
              <a:rPr lang="en-US"/>
              <a:pPr/>
              <a:t>7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Remind teams that they started their teaching matrix at the last training session. </a:t>
            </a:r>
          </a:p>
          <a:p>
            <a:r>
              <a:rPr lang="en-US"/>
              <a:t>Mention that there are packets on each table that contain samples of teaching plans</a:t>
            </a:r>
          </a:p>
          <a:p>
            <a:r>
              <a:rPr lang="en-US"/>
              <a:t> from other schools. 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D4ACB9-1D90-42C6-881D-5A3FD2DEBF8C}" type="slidenum">
              <a:rPr lang="en-US"/>
              <a:pPr/>
              <a:t>8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CB100A-AC89-4799-BF19-7A79A1BF5785}" type="slidenum">
              <a:rPr lang="en-US"/>
              <a:pPr/>
              <a:t>9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See handout file for copy of this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6AFFD0C-1C88-4950-8A9D-96F1212ADD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00004C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1981200" y="76200"/>
            <a:ext cx="647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Arial" charset="0"/>
                <a:ea typeface="ＭＳ Ｐゴシック" pitchFamily="1" charset="-128"/>
              </a:rPr>
              <a:t>Iowa Behavioral Alliance - An Initiative of the Iowa Department of Education</a:t>
            </a:r>
            <a:endParaRPr lang="en-US">
              <a:solidFill>
                <a:schemeClr val="bg1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00004C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4874" name="Picture 10" descr="IBA-logo--gl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1828800" cy="18192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62FA3D-FB3A-448C-AF6D-87A2087AAF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C14E04-7814-4179-8A7E-33875DEE3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5068B54-A831-4676-A8C2-98A151650B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2B81308-BBD9-4711-BFF3-402801DB5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6DE3DF-6DAD-419B-A3A1-12EB6B7DB1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3D9072-DF55-413A-8CFB-9F4FFF93A3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17BB12-740C-45C2-AB0D-EC5A477208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23E6F6-8C3D-4FAA-920B-C4B36C167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A1516A-EDE2-417E-AB04-A1CC57040D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CDF529-BE52-4EF1-927B-9076765FEC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8048D9-9C07-42EA-8131-FCD68FB426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8265BF-F412-4366-A813-4E79D8FAB7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ea typeface="+mn-ea"/>
              </a:defRPr>
            </a:lvl1pPr>
          </a:lstStyle>
          <a:p>
            <a:fld id="{A6CE623D-4704-48E8-8138-9EDF10C26B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00004C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1981200" y="76200"/>
            <a:ext cx="647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  <a:latin typeface="Arial" charset="0"/>
                <a:ea typeface="ＭＳ Ｐゴシック" pitchFamily="1" charset="-128"/>
              </a:rPr>
              <a:t>Iowa Behavioral Alliance - An Initiative of the Iowa Department of Education</a:t>
            </a:r>
            <a:endParaRPr lang="en-US">
              <a:solidFill>
                <a:schemeClr val="bg1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00004C"/>
              </a:gs>
            </a:gsLst>
            <a:path path="rect">
              <a:fillToRect r="100000" b="10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3850" name="Picture 10" descr="IBA-logo--glow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85725"/>
            <a:ext cx="1828800" cy="18192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762000"/>
            <a:ext cx="7772400" cy="1143000"/>
          </a:xfrm>
        </p:spPr>
        <p:txBody>
          <a:bodyPr/>
          <a:lstStyle/>
          <a:p>
            <a:r>
              <a:rPr lang="en-US"/>
              <a:t>Teaching Behavioral Expectations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200400"/>
            <a:ext cx="7315200" cy="27432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en-US" sz="1600"/>
              <a:t>Major components of this presentation were developed by:  George Sugai and Rob Horner</a:t>
            </a:r>
            <a:br>
              <a:rPr lang="en-US" sz="1600"/>
            </a:br>
            <a:r>
              <a:rPr lang="en-US" sz="1600"/>
              <a:t>Of </a:t>
            </a:r>
            <a:r>
              <a:rPr lang="en-US" sz="1600" b="1"/>
              <a:t>OSEP’s Technical Assistance Center</a:t>
            </a:r>
            <a:r>
              <a:rPr lang="en-US" sz="1600" u="sng"/>
              <a:t/>
            </a:r>
            <a:br>
              <a:rPr lang="en-US" sz="1600" u="sng"/>
            </a:br>
            <a:r>
              <a:rPr lang="en-US" sz="1600" u="sng">
                <a:solidFill>
                  <a:schemeClr val="hlink"/>
                </a:solidFill>
              </a:rPr>
              <a:t>www.pbis.org</a:t>
            </a:r>
            <a:r>
              <a:rPr lang="en-US" sz="1600">
                <a:solidFill>
                  <a:schemeClr val="hlink"/>
                </a:solidFill>
              </a:rPr>
              <a:t/>
            </a:r>
            <a:br>
              <a:rPr lang="en-US" sz="1600">
                <a:solidFill>
                  <a:schemeClr val="hlink"/>
                </a:solidFill>
              </a:rPr>
            </a:br>
            <a:endParaRPr lang="en-US" sz="160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  <a:spcBef>
                <a:spcPct val="35000"/>
              </a:spcBef>
            </a:pPr>
            <a:r>
              <a:rPr lang="en-US" sz="1600"/>
              <a:t>In Conjunction with</a:t>
            </a:r>
            <a:br>
              <a:rPr lang="en-US" sz="1600"/>
            </a:br>
            <a:r>
              <a:rPr lang="en-US" sz="1600" b="1"/>
              <a:t>Iowa Behavioral Alliance </a:t>
            </a:r>
            <a:br>
              <a:rPr lang="en-US" sz="1600" b="1"/>
            </a:br>
            <a:r>
              <a:rPr lang="en-US" sz="1600"/>
              <a:t>(An Initiative of the Iowa Dept. of Education)</a:t>
            </a:r>
            <a:br>
              <a:rPr lang="en-US" sz="1600"/>
            </a:br>
            <a:r>
              <a:rPr lang="en-US" sz="1600" u="sng">
                <a:solidFill>
                  <a:schemeClr val="hlink"/>
                </a:solidFill>
              </a:rPr>
              <a:t>www.rc4alliance.org</a:t>
            </a:r>
            <a:br>
              <a:rPr lang="en-US" sz="1600" u="sng">
                <a:solidFill>
                  <a:schemeClr val="hlink"/>
                </a:solidFill>
              </a:rPr>
            </a:b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1219200" y="152400"/>
            <a:ext cx="6172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Sample Expectations by Settings</a:t>
            </a:r>
          </a:p>
        </p:txBody>
      </p:sp>
      <p:pic>
        <p:nvPicPr>
          <p:cNvPr id="120836" name="Picture 4" descr="ExpSettingsSamp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95400"/>
            <a:ext cx="7848600" cy="52689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auto">
          <a:xfrm>
            <a:off x="0" y="15875"/>
            <a:ext cx="8610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400" b="1" i="1">
              <a:latin typeface="Arial" charset="0"/>
            </a:endParaRPr>
          </a:p>
          <a:p>
            <a:r>
              <a:rPr lang="en-US" sz="1400" b="1" i="1">
                <a:latin typeface="Arial" charset="0"/>
              </a:rPr>
              <a:t>     At Park Avenue, we are people of character.  We are respectful. We are responsible.  We care.</a:t>
            </a:r>
          </a:p>
          <a:p>
            <a:r>
              <a:rPr lang="en-US" sz="1200" b="1" i="1">
                <a:latin typeface="Comic Sans MS" pitchFamily="1" charset="0"/>
              </a:rPr>
              <a:t>                    </a:t>
            </a:r>
          </a:p>
        </p:txBody>
      </p:sp>
      <p:graphicFrame>
        <p:nvGraphicFramePr>
          <p:cNvPr id="127018" name="Group 42"/>
          <p:cNvGraphicFramePr>
            <a:graphicFrameLocks noGrp="1"/>
          </p:cNvGraphicFramePr>
          <p:nvPr/>
        </p:nvGraphicFramePr>
        <p:xfrm>
          <a:off x="228600" y="533400"/>
          <a:ext cx="8534400" cy="5980430"/>
        </p:xfrm>
        <a:graphic>
          <a:graphicData uri="http://schemas.openxmlformats.org/drawingml/2006/table">
            <a:tbl>
              <a:tblPr/>
              <a:tblGrid>
                <a:gridCol w="1122363"/>
                <a:gridCol w="2301875"/>
                <a:gridCol w="2527300"/>
                <a:gridCol w="2582862"/>
              </a:tblGrid>
              <a:tr h="2381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All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Areas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Responsible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Respectful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Caring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Follow adult directions the first time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Take responsibility for your words and actions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Use polite language and respectful voice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Keep hands, body and objects to self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Treat others the way You want to be treated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Keep Park Avenue clean, safe, &amp; healthy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Cafeteria</a:t>
                      </a:r>
                      <a:endParaRPr kumimoji="0" lang="en-U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Get all food and utensils 1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st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 time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Keep area neat and clean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Raise hand and wait for permission to leave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Use line basics when entering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Keep place in line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Take the first milk you touch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Use good manners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Hallway</a:t>
                      </a:r>
                      <a:endParaRPr kumimoji="0" lang="en-U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Go directly to where you need to go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Carry hall pass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Walk on right side unless otherwise directed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Use line basics when entering building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Wait for passing lines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Hold doors for others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Playground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Use  school equipment correctly and safely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Follow Park Avenue game rules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Line up immediately when bell rings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Get permission to leave playground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Keep hands feet &amp; objects to self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Enter Building using line basics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Use respectful language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Include everyone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Try to solve problems appropriately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Report injuries to a playground supervisor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Restroom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Take restroom pass and nothing else Use/flush/Wash/Leave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Keep restroom clean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Respect the privacy of others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Wait quietly and patiently for your turn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Report problems to an adult immediately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7016" name="Rectangle 40"/>
          <p:cNvSpPr>
            <a:spLocks noChangeArrowheads="1"/>
          </p:cNvSpPr>
          <p:nvPr/>
        </p:nvSpPr>
        <p:spPr bwMode="auto">
          <a:xfrm>
            <a:off x="0" y="69834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-85725" y="98425"/>
            <a:ext cx="92075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b="1">
                <a:latin typeface="Comic Sans MS" pitchFamily="1" charset="0"/>
              </a:rPr>
              <a:t>                                               </a:t>
            </a:r>
            <a:r>
              <a:rPr lang="en-US" sz="1400" b="1" u="sng">
                <a:latin typeface="Comic Sans MS" pitchFamily="1" charset="0"/>
              </a:rPr>
              <a:t>Park Avenue Expectation Lesson Plan</a:t>
            </a:r>
          </a:p>
          <a:p>
            <a:pPr eaLnBrk="0" hangingPunct="0"/>
            <a:r>
              <a:rPr lang="en-US" sz="1400" i="1">
                <a:latin typeface="Comic Sans MS" pitchFamily="1" charset="0"/>
              </a:rPr>
              <a:t>   At Park Avenue, we are people of character.  We are respectful.  We are responsible.  We care.</a:t>
            </a:r>
          </a:p>
          <a:p>
            <a:pPr eaLnBrk="0" hangingPunct="0"/>
            <a:endParaRPr lang="en-US" sz="1400">
              <a:latin typeface="Arial" charset="0"/>
            </a:endParaRPr>
          </a:p>
          <a:p>
            <a:pPr eaLnBrk="0" hangingPunct="0"/>
            <a:r>
              <a:rPr lang="en-US" sz="1400" i="1">
                <a:latin typeface="Comic Sans MS" pitchFamily="1" charset="0"/>
              </a:rPr>
              <a:t>   </a:t>
            </a:r>
            <a:r>
              <a:rPr lang="en-US" sz="1400" b="1">
                <a:latin typeface="Comic Sans MS" pitchFamily="1" charset="0"/>
              </a:rPr>
              <a:t>Area:</a:t>
            </a:r>
            <a:r>
              <a:rPr lang="en-US" sz="1400" i="1">
                <a:latin typeface="Comic Sans MS" pitchFamily="1" charset="0"/>
              </a:rPr>
              <a:t> </a:t>
            </a:r>
            <a:r>
              <a:rPr lang="en-US" sz="1400" i="1" u="sng">
                <a:latin typeface="Comic Sans MS" pitchFamily="1" charset="0"/>
              </a:rPr>
              <a:t>Cafeteria</a:t>
            </a:r>
            <a:r>
              <a:rPr lang="en-US" sz="1400" i="1">
                <a:latin typeface="Comic Sans MS" pitchFamily="1" charset="0"/>
              </a:rPr>
              <a:t>				</a:t>
            </a:r>
            <a:r>
              <a:rPr lang="en-US" sz="1400" b="1">
                <a:latin typeface="Comic Sans MS" pitchFamily="1" charset="0"/>
              </a:rPr>
              <a:t>Time Allotted:</a:t>
            </a:r>
            <a:r>
              <a:rPr lang="en-US" sz="1400" i="1">
                <a:latin typeface="Comic Sans MS" pitchFamily="1" charset="0"/>
              </a:rPr>
              <a:t> </a:t>
            </a:r>
            <a:r>
              <a:rPr lang="en-US" sz="1400" i="1" u="sng">
                <a:latin typeface="Comic Sans MS" pitchFamily="1" charset="0"/>
              </a:rPr>
              <a:t>15-20 minutes</a:t>
            </a:r>
          </a:p>
          <a:p>
            <a:pPr eaLnBrk="0" hangingPunct="0"/>
            <a:endParaRPr lang="en-US" sz="1400">
              <a:latin typeface="Arial" charset="0"/>
            </a:endParaRPr>
          </a:p>
          <a:p>
            <a:pPr eaLnBrk="0" hangingPunct="0"/>
            <a:r>
              <a:rPr lang="en-US" sz="1400" i="1">
                <a:latin typeface="Comic Sans MS" pitchFamily="1" charset="0"/>
              </a:rPr>
              <a:t>   </a:t>
            </a:r>
            <a:r>
              <a:rPr lang="en-US" sz="1400" b="1">
                <a:latin typeface="Comic Sans MS" pitchFamily="1" charset="0"/>
              </a:rPr>
              <a:t>Materials needed:</a:t>
            </a:r>
            <a:r>
              <a:rPr lang="en-US" sz="1400" i="1">
                <a:latin typeface="Comic Sans MS" pitchFamily="1" charset="0"/>
              </a:rPr>
              <a:t> For script: trays, utensils, milk, napkins, buckets for silverware, garbage can, trays for </a:t>
            </a:r>
          </a:p>
          <a:p>
            <a:pPr eaLnBrk="0" hangingPunct="0"/>
            <a:r>
              <a:rPr lang="en-US" sz="1400" i="1">
                <a:latin typeface="Comic Sans MS" pitchFamily="1" charset="0"/>
              </a:rPr>
              <a:t>   all students to practice for classroom teacher:  </a:t>
            </a:r>
            <a:endParaRPr lang="en-US" sz="1400">
              <a:latin typeface="Arial" charset="0"/>
            </a:endParaRPr>
          </a:p>
          <a:p>
            <a:pPr eaLnBrk="0" hangingPunct="0"/>
            <a:r>
              <a:rPr lang="en-US" sz="1000" i="1">
                <a:latin typeface="Comic Sans MS" pitchFamily="1" charset="0"/>
              </a:rPr>
              <a:t>		     </a:t>
            </a:r>
            <a:endParaRPr lang="en-US" sz="1400">
              <a:latin typeface="Arial" charset="0"/>
            </a:endParaRPr>
          </a:p>
          <a:p>
            <a:pPr eaLnBrk="0" hangingPunct="0"/>
            <a:r>
              <a:rPr lang="en-US" sz="1200" i="1">
                <a:latin typeface="Comic Sans MS" pitchFamily="1" charset="0"/>
              </a:rPr>
              <a:t>              </a:t>
            </a:r>
            <a:r>
              <a:rPr lang="en-US" sz="1200" b="1">
                <a:latin typeface="Comic Sans MS" pitchFamily="1" charset="0"/>
              </a:rPr>
              <a:t>Expectations</a:t>
            </a:r>
          </a:p>
          <a:p>
            <a:pPr eaLnBrk="0" hangingPunct="0"/>
            <a:endParaRPr lang="en-US" sz="1200" b="1">
              <a:latin typeface="Comic Sans MS" pitchFamily="1" charset="0"/>
            </a:endParaRPr>
          </a:p>
          <a:p>
            <a:pPr eaLnBrk="0" hangingPunct="0"/>
            <a:endParaRPr lang="en-US" sz="1000" i="1">
              <a:latin typeface="Comic Sans MS" pitchFamily="1" charset="0"/>
            </a:endParaRPr>
          </a:p>
          <a:p>
            <a:pPr eaLnBrk="0" hangingPunct="0"/>
            <a:endParaRPr lang="en-US" sz="1000" i="1">
              <a:latin typeface="Comic Sans MS" pitchFamily="1" charset="0"/>
            </a:endParaRPr>
          </a:p>
          <a:p>
            <a:pPr eaLnBrk="0" hangingPunct="0"/>
            <a:endParaRPr lang="en-US" sz="1000" i="1">
              <a:latin typeface="Comic Sans MS" pitchFamily="1" charset="0"/>
            </a:endParaRPr>
          </a:p>
          <a:p>
            <a:pPr eaLnBrk="0" hangingPunct="0"/>
            <a:endParaRPr lang="en-US" sz="1800">
              <a:latin typeface="Arial" charset="0"/>
            </a:endParaRPr>
          </a:p>
        </p:txBody>
      </p:sp>
      <p:graphicFrame>
        <p:nvGraphicFramePr>
          <p:cNvPr id="128020" name="Group 20"/>
          <p:cNvGraphicFramePr>
            <a:graphicFrameLocks noGrp="1"/>
          </p:cNvGraphicFramePr>
          <p:nvPr/>
        </p:nvGraphicFramePr>
        <p:xfrm>
          <a:off x="609600" y="2133600"/>
          <a:ext cx="6638925" cy="1501140"/>
        </p:xfrm>
        <a:graphic>
          <a:graphicData uri="http://schemas.openxmlformats.org/drawingml/2006/table">
            <a:tbl>
              <a:tblPr/>
              <a:tblGrid>
                <a:gridCol w="2560638"/>
                <a:gridCol w="2332037"/>
                <a:gridCol w="174625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Responsible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Respectful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Caring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Get all food and utensils 1</a:t>
                      </a:r>
                      <a:r>
                        <a:rPr kumimoji="0" lang="en-US" sz="1400" b="0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st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 time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Keep area neat and clean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Raise hand and wait for permission to leave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Use line basics when entering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Keep place in line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Take the first milk you touch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Use good manners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Times New Roman" pitchFamily="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8018" name="Rectangle 18"/>
          <p:cNvSpPr>
            <a:spLocks noChangeArrowheads="1"/>
          </p:cNvSpPr>
          <p:nvPr/>
        </p:nvSpPr>
        <p:spPr bwMode="auto">
          <a:xfrm>
            <a:off x="609600" y="3149600"/>
            <a:ext cx="7126288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Symbol" pitchFamily="1" charset="2"/>
              <a:buChar char=""/>
              <a:tabLst>
                <a:tab pos="228600" algn="l"/>
              </a:tabLst>
            </a:pPr>
            <a:endParaRPr lang="en-US" sz="1400">
              <a:latin typeface="Arial" charset="0"/>
            </a:endParaRPr>
          </a:p>
          <a:p>
            <a:pPr>
              <a:buFont typeface="Symbol" pitchFamily="1" charset="2"/>
              <a:buChar char=""/>
              <a:tabLst>
                <a:tab pos="228600" algn="l"/>
              </a:tabLst>
            </a:pPr>
            <a:endParaRPr lang="en-US" sz="1400">
              <a:latin typeface="Arial" charset="0"/>
            </a:endParaRPr>
          </a:p>
          <a:p>
            <a:pPr>
              <a:buFont typeface="Symbol" pitchFamily="1" charset="2"/>
              <a:buChar char=""/>
              <a:tabLst>
                <a:tab pos="228600" algn="l"/>
              </a:tabLst>
            </a:pPr>
            <a:endParaRPr lang="en-US" sz="1400">
              <a:latin typeface="Arial" charset="0"/>
            </a:endParaRPr>
          </a:p>
          <a:p>
            <a:pPr>
              <a:buFont typeface="Symbol" pitchFamily="1" charset="2"/>
              <a:buChar char=""/>
              <a:tabLst>
                <a:tab pos="228600" algn="l"/>
              </a:tabLst>
            </a:pPr>
            <a:r>
              <a:rPr lang="en-US" sz="1400">
                <a:latin typeface="Arial" charset="0"/>
              </a:rPr>
              <a:t>Walk down the right side of the stairs quietly using the handrail one step at a time.</a:t>
            </a:r>
          </a:p>
          <a:p>
            <a:pPr eaLnBrk="0" hangingPunct="0">
              <a:buFont typeface="Symbol" pitchFamily="1" charset="2"/>
              <a:buChar char=""/>
              <a:tabLst>
                <a:tab pos="228600" algn="l"/>
              </a:tabLst>
            </a:pPr>
            <a:r>
              <a:rPr lang="en-US" sz="1400">
                <a:latin typeface="Arial" charset="0"/>
              </a:rPr>
              <a:t>Enter cafeteria using line basics (Hands at sides, facing forward, voices off.)</a:t>
            </a:r>
          </a:p>
          <a:p>
            <a:pPr eaLnBrk="0" hangingPunct="0">
              <a:buFont typeface="Symbol" pitchFamily="1" charset="2"/>
              <a:buChar char=""/>
              <a:tabLst>
                <a:tab pos="228600" algn="l"/>
              </a:tabLst>
            </a:pPr>
            <a:r>
              <a:rPr lang="en-US" sz="1400">
                <a:latin typeface="Arial" charset="0"/>
              </a:rPr>
              <a:t>Take the first milk you touch and hold it carefully in </a:t>
            </a:r>
            <a:r>
              <a:rPr lang="en-US" sz="1400" u="sng">
                <a:latin typeface="Arial" charset="0"/>
              </a:rPr>
              <a:t>your</a:t>
            </a:r>
            <a:r>
              <a:rPr lang="en-US" sz="1400">
                <a:latin typeface="Arial" charset="0"/>
              </a:rPr>
              <a:t> hand.</a:t>
            </a:r>
          </a:p>
          <a:p>
            <a:pPr eaLnBrk="0" hangingPunct="0">
              <a:buFont typeface="Symbol" pitchFamily="1" charset="2"/>
              <a:buChar char=""/>
              <a:tabLst>
                <a:tab pos="228600" algn="l"/>
              </a:tabLst>
            </a:pPr>
            <a:r>
              <a:rPr lang="en-US" sz="1400">
                <a:latin typeface="Arial" charset="0"/>
              </a:rPr>
              <a:t>Take the first utensil you touch.</a:t>
            </a:r>
          </a:p>
          <a:p>
            <a:pPr eaLnBrk="0" hangingPunct="0">
              <a:buFont typeface="Symbol" pitchFamily="1" charset="2"/>
              <a:buChar char=""/>
              <a:tabLst>
                <a:tab pos="228600" algn="l"/>
              </a:tabLst>
            </a:pPr>
            <a:r>
              <a:rPr lang="en-US" sz="1400">
                <a:latin typeface="Arial" charset="0"/>
              </a:rPr>
              <a:t>Take your tray and say “thank you”.</a:t>
            </a:r>
          </a:p>
          <a:p>
            <a:pPr eaLnBrk="0" hangingPunct="0">
              <a:buFont typeface="Symbol" pitchFamily="1" charset="2"/>
              <a:buChar char=""/>
              <a:tabLst>
                <a:tab pos="228600" algn="l"/>
              </a:tabLst>
            </a:pPr>
            <a:r>
              <a:rPr lang="en-US" sz="1400">
                <a:latin typeface="Arial" charset="0"/>
              </a:rPr>
              <a:t>Choose items and put them on your tray.  Once you have touched something it’s yours.</a:t>
            </a:r>
          </a:p>
          <a:p>
            <a:pPr eaLnBrk="0" hangingPunct="0">
              <a:buFont typeface="Symbol" pitchFamily="1" charset="2"/>
              <a:buChar char=""/>
              <a:tabLst>
                <a:tab pos="228600" algn="l"/>
              </a:tabLst>
            </a:pPr>
            <a:r>
              <a:rPr lang="en-US" sz="1400">
                <a:latin typeface="Arial" charset="0"/>
              </a:rPr>
              <a:t>Enter your number.</a:t>
            </a:r>
          </a:p>
          <a:p>
            <a:pPr eaLnBrk="0" hangingPunct="0">
              <a:buFont typeface="Symbol" pitchFamily="1" charset="2"/>
              <a:buChar char=""/>
              <a:tabLst>
                <a:tab pos="228600" algn="l"/>
              </a:tabLst>
            </a:pPr>
            <a:r>
              <a:rPr lang="en-US" sz="1400">
                <a:latin typeface="Arial" charset="0"/>
              </a:rPr>
              <a:t>Go to the directed table and quietly eat your own lunch - no sharing.</a:t>
            </a:r>
          </a:p>
          <a:p>
            <a:pPr eaLnBrk="0" hangingPunct="0">
              <a:buFont typeface="Symbol" pitchFamily="1" charset="2"/>
              <a:buChar char=""/>
              <a:tabLst>
                <a:tab pos="228600" algn="l"/>
              </a:tabLst>
            </a:pPr>
            <a:r>
              <a:rPr lang="en-US" sz="1400">
                <a:latin typeface="Arial" charset="0"/>
              </a:rPr>
              <a:t>Raise your hand and wait to be dismissed.</a:t>
            </a:r>
          </a:p>
          <a:p>
            <a:pPr eaLnBrk="0" hangingPunct="0">
              <a:buFont typeface="Symbol" pitchFamily="1" charset="2"/>
              <a:buChar char=""/>
              <a:tabLst>
                <a:tab pos="228600" algn="l"/>
              </a:tabLst>
            </a:pPr>
            <a:r>
              <a:rPr lang="en-US" sz="1400">
                <a:latin typeface="Arial" charset="0"/>
              </a:rPr>
              <a:t>Put your utensils carefully into the tub.</a:t>
            </a:r>
          </a:p>
          <a:p>
            <a:pPr eaLnBrk="0" hangingPunct="0">
              <a:buFont typeface="Symbol" pitchFamily="1" charset="2"/>
              <a:buChar char=""/>
              <a:tabLst>
                <a:tab pos="228600" algn="l"/>
              </a:tabLst>
            </a:pPr>
            <a:r>
              <a:rPr lang="en-US" sz="1400">
                <a:latin typeface="Arial" charset="0"/>
              </a:rPr>
              <a:t>Carry your tray carefully and throw out everything. </a:t>
            </a:r>
          </a:p>
          <a:p>
            <a:pPr eaLnBrk="0" hangingPunct="0">
              <a:buFont typeface="Symbol" pitchFamily="1" charset="2"/>
              <a:buChar char=""/>
              <a:tabLst>
                <a:tab pos="228600" algn="l"/>
              </a:tabLst>
            </a:pPr>
            <a:r>
              <a:rPr lang="en-US" sz="1400">
                <a:latin typeface="Arial" charset="0"/>
              </a:rPr>
              <a:t>Stack your tray on the counter so it fits inside the others.</a:t>
            </a:r>
          </a:p>
          <a:p>
            <a:pPr eaLnBrk="0" hangingPunct="0">
              <a:buFont typeface="Symbol" pitchFamily="1" charset="2"/>
              <a:buChar char=""/>
              <a:tabLst>
                <a:tab pos="228600" algn="l"/>
              </a:tabLst>
            </a:pPr>
            <a:r>
              <a:rPr lang="en-US" sz="1400">
                <a:latin typeface="Arial" charset="0"/>
              </a:rPr>
              <a:t>Leave the lunchroom quietly and walk to recess.</a:t>
            </a:r>
          </a:p>
          <a:p>
            <a:pPr eaLnBrk="0" hangingPunct="0">
              <a:tabLst>
                <a:tab pos="228600" algn="l"/>
              </a:tabLst>
            </a:pPr>
            <a:endParaRPr 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914400"/>
          </a:xfrm>
        </p:spPr>
        <p:txBody>
          <a:bodyPr/>
          <a:lstStyle/>
          <a:p>
            <a:r>
              <a:rPr lang="en-US" sz="3200"/>
              <a:t>McCombs Middle School Teaching Schedule</a:t>
            </a:r>
            <a:endParaRPr lang="en-US" sz="1400" b="1" u="sng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800" b="1" u="sng"/>
          </a:p>
          <a:p>
            <a:pPr>
              <a:lnSpc>
                <a:spcPct val="80000"/>
              </a:lnSpc>
              <a:buFontTx/>
              <a:buNone/>
            </a:pPr>
            <a:endParaRPr lang="en-US" sz="800" b="1" u="sng"/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1143000" y="5438775"/>
            <a:ext cx="6781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b="1" i="1">
                <a:latin typeface="Arial" charset="0"/>
              </a:rPr>
              <a:t>Teaching Areas:</a:t>
            </a:r>
          </a:p>
          <a:p>
            <a:r>
              <a:rPr lang="en-US" sz="1800" b="1">
                <a:latin typeface="Arial" charset="0"/>
              </a:rPr>
              <a:t>1 -- Cafeteria	4 -- Restroom		7 -- Bus</a:t>
            </a:r>
          </a:p>
          <a:p>
            <a:r>
              <a:rPr lang="en-US" sz="1800" b="1">
                <a:latin typeface="Arial" charset="0"/>
              </a:rPr>
              <a:t>2 -- Hallway 	5 – Auditorium		8 -- Office</a:t>
            </a:r>
          </a:p>
          <a:p>
            <a:r>
              <a:rPr lang="en-US" sz="1800" b="1">
                <a:latin typeface="Arial" charset="0"/>
              </a:rPr>
              <a:t>3 -- Outside	6 -- Before/After		9 -- Rewards</a:t>
            </a:r>
          </a:p>
        </p:txBody>
      </p:sp>
      <p:graphicFrame>
        <p:nvGraphicFramePr>
          <p:cNvPr id="131078" name="Group 6"/>
          <p:cNvGraphicFramePr>
            <a:graphicFrameLocks noGrp="1"/>
          </p:cNvGraphicFramePr>
          <p:nvPr>
            <p:ph sz="half" idx="2"/>
          </p:nvPr>
        </p:nvGraphicFramePr>
        <p:xfrm>
          <a:off x="1295400" y="1143000"/>
          <a:ext cx="6934200" cy="4021138"/>
        </p:xfrm>
        <a:graphic>
          <a:graphicData uri="http://schemas.openxmlformats.org/drawingml/2006/table">
            <a:tbl>
              <a:tblPr/>
              <a:tblGrid>
                <a:gridCol w="1752600"/>
                <a:gridCol w="1295400"/>
                <a:gridCol w="1371600"/>
                <a:gridCol w="1295400"/>
                <a:gridCol w="1219200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DATES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6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th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 Discover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6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th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 Explorer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Team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Team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Monday           8/30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Tuesday          8/31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Wednesday     9/1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Thursday         9/2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Friday              9/3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Tuesday          9/7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Wednesday     9/8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Thursday         9/9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Friday              9/10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772400" cy="608013"/>
          </a:xfrm>
        </p:spPr>
        <p:txBody>
          <a:bodyPr/>
          <a:lstStyle/>
          <a:p>
            <a:r>
              <a:rPr lang="en-US" b="1"/>
              <a:t>15 Minute Activity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chemeClr val="folHlink"/>
                </a:solidFill>
              </a:rPr>
              <a:t>In groups, work on the matrix for your school with the sheets provided at your tables.</a:t>
            </a:r>
            <a:r>
              <a:rPr lang="en-US" sz="4800">
                <a:solidFill>
                  <a:schemeClr val="hlink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7772400" cy="608013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Teaching expectations</a:t>
            </a: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/>
              <a:t>Create a plan to teach expectations throughout the school.</a:t>
            </a:r>
          </a:p>
          <a:p>
            <a:pPr>
              <a:spcBef>
                <a:spcPct val="40000"/>
              </a:spcBef>
            </a:pPr>
            <a:r>
              <a:rPr lang="en-US"/>
              <a:t>Use the language of school-wide expectations, for example, “Is it being </a:t>
            </a:r>
            <a:r>
              <a:rPr lang="en-US">
                <a:solidFill>
                  <a:schemeClr val="folHlink"/>
                </a:solidFill>
              </a:rPr>
              <a:t>respectful</a:t>
            </a:r>
            <a:r>
              <a:rPr lang="en-US"/>
              <a:t> when you are noisy in the hall, or is it </a:t>
            </a:r>
            <a:r>
              <a:rPr lang="en-US">
                <a:solidFill>
                  <a:schemeClr val="folHlink"/>
                </a:solidFill>
              </a:rPr>
              <a:t>responsible</a:t>
            </a:r>
            <a:r>
              <a:rPr lang="en-US"/>
              <a:t> when you leave a mess in the lunchroom?”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14400"/>
            <a:ext cx="7772400" cy="608013"/>
          </a:xfrm>
        </p:spPr>
        <p:txBody>
          <a:bodyPr/>
          <a:lstStyle/>
          <a:p>
            <a:r>
              <a:rPr lang="en-US" b="1"/>
              <a:t>Teaching expectations</a:t>
            </a: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5025" y="1981200"/>
            <a:ext cx="38131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are some ways that you can teach the specific expectations around your school to all students and staff?</a:t>
            </a:r>
            <a:endParaRPr lang="en-US" sz="2800" b="1"/>
          </a:p>
        </p:txBody>
      </p:sp>
      <p:pic>
        <p:nvPicPr>
          <p:cNvPr id="26630" name="Picture 6" descr="kids in hallway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2362200"/>
            <a:ext cx="3813175" cy="2930525"/>
          </a:xfrm>
          <a:noFill/>
          <a:ln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85800"/>
            <a:ext cx="7772400" cy="608013"/>
          </a:xfrm>
        </p:spPr>
        <p:txBody>
          <a:bodyPr/>
          <a:lstStyle/>
          <a:p>
            <a:r>
              <a:rPr lang="en-US" b="1"/>
              <a:t>Teaching expectations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Have students, in groups, rotate to designated areas of the school where staff demonstrate the positive and negative examples of specific expectations in that area.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Use video examples.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Have students make posters.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Use an all school assembly.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800"/>
              <a:t>Have students generate the matrix.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38200"/>
            <a:ext cx="7772400" cy="608013"/>
          </a:xfrm>
        </p:spPr>
        <p:txBody>
          <a:bodyPr/>
          <a:lstStyle/>
          <a:p>
            <a:r>
              <a:rPr lang="en-US" b="1"/>
              <a:t>Teaching Expectations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772400" cy="4114800"/>
          </a:xfrm>
        </p:spPr>
        <p:txBody>
          <a:bodyPr/>
          <a:lstStyle/>
          <a:p>
            <a:r>
              <a:rPr lang="en-US"/>
              <a:t>Have students create skits.</a:t>
            </a:r>
          </a:p>
          <a:p>
            <a:r>
              <a:rPr lang="en-US"/>
              <a:t>Have students write letters to their parents or articles for the school newspaper about expectations.</a:t>
            </a:r>
          </a:p>
          <a:p>
            <a:r>
              <a:rPr lang="en-US"/>
              <a:t>Play “Pictionary” with expectations.</a:t>
            </a:r>
          </a:p>
          <a:p>
            <a:r>
              <a:rPr lang="en-US"/>
              <a:t>Create student-made books.</a:t>
            </a:r>
          </a:p>
          <a:p>
            <a:r>
              <a:rPr lang="en-US"/>
              <a:t>Have students self evaluate….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838200"/>
            <a:ext cx="7772400" cy="608013"/>
          </a:xfrm>
        </p:spPr>
        <p:txBody>
          <a:bodyPr/>
          <a:lstStyle/>
          <a:p>
            <a:r>
              <a:rPr lang="en-US" b="1"/>
              <a:t>Teaching expectations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286000"/>
            <a:ext cx="7772400" cy="4114800"/>
          </a:xfrm>
        </p:spPr>
        <p:txBody>
          <a:bodyPr/>
          <a:lstStyle/>
          <a:p>
            <a:r>
              <a:rPr lang="en-US" sz="4800" i="1">
                <a:solidFill>
                  <a:schemeClr val="folHlink"/>
                </a:solidFill>
              </a:rPr>
              <a:t>In your team, discuss how you have or plan to teach behavioral expectations to your students and staff?</a:t>
            </a:r>
            <a:endParaRPr lang="en-US" sz="4800"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7772400" cy="615950"/>
          </a:xfrm>
        </p:spPr>
        <p:txBody>
          <a:bodyPr/>
          <a:lstStyle/>
          <a:p>
            <a:r>
              <a:rPr lang="en-US" sz="4800"/>
              <a:t>Session Goals</a:t>
            </a: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391400" cy="4191000"/>
          </a:xfrm>
        </p:spPr>
        <p:txBody>
          <a:bodyPr/>
          <a:lstStyle/>
          <a:p>
            <a:pPr marL="533400" indent="-533400">
              <a:lnSpc>
                <a:spcPct val="95000"/>
              </a:lnSpc>
              <a:buFont typeface="Arial" charset="0"/>
              <a:buAutoNum type="arabicPeriod"/>
            </a:pPr>
            <a:endParaRPr lang="en-US"/>
          </a:p>
          <a:p>
            <a:pPr marL="533400" indent="-533400" algn="ctr">
              <a:lnSpc>
                <a:spcPct val="95000"/>
              </a:lnSpc>
              <a:buFont typeface="Arial" charset="0"/>
              <a:buNone/>
            </a:pPr>
            <a:r>
              <a:rPr lang="en-US"/>
              <a:t>Review critical features related to teaching behavioral expectations 	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Don’t forget . . .</a:t>
            </a:r>
            <a:r>
              <a:rPr lang="en-US"/>
              <a:t> 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b="1"/>
              <a:t>The positive!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8162925" cy="1450975"/>
          </a:xfrm>
        </p:spPr>
        <p:txBody>
          <a:bodyPr/>
          <a:lstStyle/>
          <a:p>
            <a:r>
              <a:rPr lang="en-US" sz="4000" b="1"/>
              <a:t>Positive Reinforcement</a:t>
            </a:r>
            <a:br>
              <a:rPr lang="en-US" sz="4000" b="1"/>
            </a:br>
            <a:r>
              <a:rPr lang="en-US" sz="4000" b="1"/>
              <a:t>Guidelines for Effective Praise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pPr>
              <a:spcBef>
                <a:spcPct val="45000"/>
              </a:spcBef>
              <a:buFont typeface="Times" pitchFamily="1" charset="0"/>
              <a:buChar char="•"/>
            </a:pPr>
            <a:r>
              <a:rPr lang="en-US" sz="2800"/>
              <a:t>State the appropriate behavior</a:t>
            </a:r>
          </a:p>
          <a:p>
            <a:pPr>
              <a:spcBef>
                <a:spcPct val="45000"/>
              </a:spcBef>
              <a:buFont typeface="Times" pitchFamily="1" charset="0"/>
              <a:buChar char="•"/>
            </a:pPr>
            <a:r>
              <a:rPr lang="en-US" sz="2800"/>
              <a:t>Provide praise immediately</a:t>
            </a:r>
          </a:p>
          <a:p>
            <a:pPr>
              <a:spcBef>
                <a:spcPct val="45000"/>
              </a:spcBef>
              <a:buFont typeface="Times" pitchFamily="1" charset="0"/>
              <a:buChar char="•"/>
            </a:pPr>
            <a:r>
              <a:rPr lang="en-US" sz="2800"/>
              <a:t>Vary statements of praise</a:t>
            </a:r>
          </a:p>
          <a:p>
            <a:pPr>
              <a:spcBef>
                <a:spcPct val="45000"/>
              </a:spcBef>
              <a:buFont typeface="Times" pitchFamily="1" charset="0"/>
              <a:buChar char="•"/>
            </a:pPr>
            <a:r>
              <a:rPr lang="en-US" sz="2800"/>
              <a:t>Avoid giving praise continually without reason</a:t>
            </a:r>
          </a:p>
          <a:p>
            <a:pPr>
              <a:spcBef>
                <a:spcPct val="45000"/>
              </a:spcBef>
              <a:buFont typeface="Times" pitchFamily="1" charset="0"/>
              <a:buChar char="•"/>
            </a:pPr>
            <a:r>
              <a:rPr lang="en-US" sz="2800"/>
              <a:t>Be sincere, smile</a:t>
            </a:r>
            <a:endParaRPr lang="en-US" sz="2800" b="1"/>
          </a:p>
          <a:p>
            <a:pPr>
              <a:spcBef>
                <a:spcPct val="45000"/>
              </a:spcBef>
              <a:buFont typeface="Wingdings" pitchFamily="1" charset="2"/>
              <a:buNone/>
            </a:pPr>
            <a:endParaRPr lang="en-US" sz="25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Remember. . .</a:t>
            </a:r>
            <a:r>
              <a:rPr lang="en-US"/>
              <a:t> 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581400"/>
          </a:xfrm>
        </p:spPr>
        <p:txBody>
          <a:bodyPr/>
          <a:lstStyle/>
          <a:p>
            <a:r>
              <a:rPr lang="en-US" sz="4000"/>
              <a:t>The key to PBS is </a:t>
            </a:r>
            <a:r>
              <a:rPr lang="en-US" sz="4000" b="1"/>
              <a:t>both</a:t>
            </a:r>
            <a:r>
              <a:rPr lang="en-US" sz="4000"/>
              <a:t> our </a:t>
            </a:r>
            <a:r>
              <a:rPr lang="en-US" sz="4000" b="1"/>
              <a:t>behavior as adults and student behavior</a:t>
            </a:r>
            <a:r>
              <a:rPr lang="en-US" sz="4000"/>
              <a:t>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09600"/>
            <a:ext cx="7553325" cy="1450975"/>
          </a:xfrm>
        </p:spPr>
        <p:txBody>
          <a:bodyPr/>
          <a:lstStyle/>
          <a:p>
            <a:r>
              <a:rPr lang="en-US"/>
              <a:t>     </a:t>
            </a:r>
            <a:r>
              <a:rPr lang="en-US" b="1"/>
              <a:t>Basic Management Practices</a:t>
            </a: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7772400" cy="39624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sz="2800" b="1">
                <a:solidFill>
                  <a:schemeClr val="folHlink"/>
                </a:solidFill>
              </a:rPr>
              <a:t>Active supervision</a:t>
            </a:r>
            <a:endParaRPr lang="en-US" sz="2800" b="1">
              <a:solidFill>
                <a:srgbClr val="CC3300"/>
              </a:solidFill>
            </a:endParaRP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sz="2400"/>
              <a:t>Movement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sz="2400"/>
              <a:t>Scanning</a:t>
            </a:r>
          </a:p>
          <a:p>
            <a:pPr lvl="1">
              <a:lnSpc>
                <a:spcPct val="90000"/>
              </a:lnSpc>
              <a:buClr>
                <a:schemeClr val="tx2"/>
              </a:buClr>
            </a:pPr>
            <a:r>
              <a:rPr lang="en-US" sz="2400"/>
              <a:t>Interactions</a:t>
            </a:r>
            <a:br>
              <a:rPr lang="en-US" sz="2400"/>
            </a:br>
            <a:endParaRPr lang="en-US" sz="2400"/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sz="2800" b="1">
                <a:solidFill>
                  <a:schemeClr val="folHlink"/>
                </a:solidFill>
              </a:rPr>
              <a:t>Pre-corrections</a:t>
            </a:r>
            <a:r>
              <a:rPr lang="en-US" sz="2800" b="1">
                <a:solidFill>
                  <a:srgbClr val="7CFFCB"/>
                </a:solidFill>
              </a:rPr>
              <a:t/>
            </a:r>
            <a:br>
              <a:rPr lang="en-US" sz="2800" b="1">
                <a:solidFill>
                  <a:srgbClr val="7CFFCB"/>
                </a:solidFill>
              </a:rPr>
            </a:br>
            <a:endParaRPr lang="en-US" sz="2800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  <a:buClr>
                <a:schemeClr val="tx2"/>
              </a:buClr>
            </a:pPr>
            <a:r>
              <a:rPr lang="en-US" sz="2800" b="1">
                <a:solidFill>
                  <a:schemeClr val="folHlink"/>
                </a:solidFill>
              </a:rPr>
              <a:t>Positive reinforcement</a:t>
            </a:r>
            <a:r>
              <a:rPr lang="en-US" sz="2800"/>
              <a:t> of expected behavior</a:t>
            </a:r>
          </a:p>
          <a:p>
            <a:pPr>
              <a:lnSpc>
                <a:spcPct val="90000"/>
              </a:lnSpc>
              <a:buClr>
                <a:schemeClr val="tx2"/>
              </a:buClr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85800"/>
            <a:ext cx="7848600" cy="1450975"/>
          </a:xfrm>
        </p:spPr>
        <p:txBody>
          <a:bodyPr/>
          <a:lstStyle/>
          <a:p>
            <a:r>
              <a:rPr lang="en-US" b="1"/>
              <a:t>Why does everyone need </a:t>
            </a:r>
            <a:br>
              <a:rPr lang="en-US" b="1"/>
            </a:br>
            <a:r>
              <a:rPr lang="en-US" b="1"/>
              <a:t>to be involved?</a:t>
            </a: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Staff outnumbered in too many settings</a:t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Adult presence </a:t>
            </a:r>
          </a:p>
          <a:p>
            <a:pPr lvl="1">
              <a:lnSpc>
                <a:spcPct val="90000"/>
              </a:lnSpc>
            </a:pPr>
            <a:r>
              <a:rPr lang="en-US"/>
              <a:t>Prompts desired behavior</a:t>
            </a:r>
          </a:p>
          <a:p>
            <a:pPr lvl="1">
              <a:lnSpc>
                <a:spcPct val="90000"/>
              </a:lnSpc>
            </a:pPr>
            <a:r>
              <a:rPr lang="en-US"/>
              <a:t>Deters problem behavior</a:t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“Being a good citizen”</a:t>
            </a:r>
          </a:p>
          <a:p>
            <a:pPr lvl="1">
              <a:lnSpc>
                <a:spcPct val="90000"/>
              </a:lnSpc>
            </a:pPr>
            <a:r>
              <a:rPr lang="en-US"/>
              <a:t>Contribute to school climate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457200"/>
            <a:ext cx="8162925" cy="1450975"/>
          </a:xfrm>
        </p:spPr>
        <p:txBody>
          <a:bodyPr/>
          <a:lstStyle/>
          <a:p>
            <a:r>
              <a:rPr lang="en-US" b="1" i="1"/>
              <a:t>Talk, Walk, Squawk</a:t>
            </a:r>
            <a:endParaRPr lang="en-US" i="1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3600"/>
              <a:t>	An elementary school principal found that over 45% of their behavioral incident reports were coming from the playground.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 Activity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7772400" cy="3581400"/>
          </a:xfrm>
        </p:spPr>
        <p:txBody>
          <a:bodyPr/>
          <a:lstStyle/>
          <a:p>
            <a:r>
              <a:rPr lang="en-US"/>
              <a:t>In your handout packet, is a Non-Classroom Setting Self-Assessment Checklist.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Expectations</a:t>
            </a:r>
          </a:p>
          <a:p>
            <a:r>
              <a:rPr lang="en-US"/>
              <a:t>Goal of expectations</a:t>
            </a:r>
          </a:p>
          <a:p>
            <a:r>
              <a:rPr lang="en-US"/>
              <a:t>How to design expectations</a:t>
            </a:r>
          </a:p>
          <a:p>
            <a:r>
              <a:rPr lang="en-US"/>
              <a:t>Sample expectations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608013"/>
          </a:xfrm>
        </p:spPr>
        <p:txBody>
          <a:bodyPr/>
          <a:lstStyle/>
          <a:p>
            <a:r>
              <a:rPr lang="en-US" sz="5400" b="1"/>
              <a:t>School-wide expectations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7924800" cy="3124200"/>
          </a:xfrm>
        </p:spPr>
        <p:txBody>
          <a:bodyPr/>
          <a:lstStyle/>
          <a:p>
            <a:r>
              <a:rPr lang="en-US" sz="4800"/>
              <a:t>What are your 3-5 positively stated memorable expectations?</a:t>
            </a:r>
            <a:endParaRPr lang="en-US" sz="48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066800"/>
            <a:ext cx="7772400" cy="608013"/>
          </a:xfrm>
        </p:spPr>
        <p:txBody>
          <a:bodyPr/>
          <a:lstStyle/>
          <a:p>
            <a:r>
              <a:rPr lang="en-US" sz="4800" b="1"/>
              <a:t> School-wide expectations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362200"/>
            <a:ext cx="8458200" cy="3886200"/>
          </a:xfrm>
        </p:spPr>
        <p:txBody>
          <a:bodyPr/>
          <a:lstStyle/>
          <a:p>
            <a:r>
              <a:rPr lang="en-US" sz="4800">
                <a:latin typeface="Freestyle Script" pitchFamily="66" charset="0"/>
              </a:rPr>
              <a:t>Do you know what they mean?</a:t>
            </a:r>
          </a:p>
          <a:p>
            <a:r>
              <a:rPr lang="en-US" sz="4800">
                <a:latin typeface="Freestyle Script" pitchFamily="66" charset="0"/>
              </a:rPr>
              <a:t>Do your students know what they mean?</a:t>
            </a:r>
            <a:endParaRPr lang="en-US" sz="5400">
              <a:latin typeface="Freestyle Script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772400" cy="1143000"/>
          </a:xfrm>
        </p:spPr>
        <p:txBody>
          <a:bodyPr/>
          <a:lstStyle/>
          <a:p>
            <a:r>
              <a:rPr lang="en-US" b="1"/>
              <a:t>Expectations, Belief statements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162800" cy="4343400"/>
          </a:xfrm>
        </p:spPr>
        <p:txBody>
          <a:bodyPr/>
          <a:lstStyle/>
          <a:p>
            <a:r>
              <a:rPr lang="en-US"/>
              <a:t>Where else do we have statements of expectations?</a:t>
            </a:r>
          </a:p>
          <a:p>
            <a:pPr lvl="1">
              <a:spcBef>
                <a:spcPct val="35000"/>
              </a:spcBef>
            </a:pPr>
            <a:r>
              <a:rPr lang="en-US"/>
              <a:t>Church</a:t>
            </a:r>
          </a:p>
          <a:p>
            <a:pPr lvl="1">
              <a:spcBef>
                <a:spcPct val="35000"/>
              </a:spcBef>
            </a:pPr>
            <a:r>
              <a:rPr lang="en-US"/>
              <a:t>Optimist Club</a:t>
            </a:r>
          </a:p>
          <a:p>
            <a:pPr lvl="1">
              <a:spcBef>
                <a:spcPct val="35000"/>
              </a:spcBef>
            </a:pPr>
            <a:r>
              <a:rPr lang="en-US"/>
              <a:t>Boy Scouts</a:t>
            </a:r>
          </a:p>
          <a:p>
            <a:pPr lvl="1">
              <a:spcBef>
                <a:spcPct val="35000"/>
              </a:spcBef>
            </a:pPr>
            <a:r>
              <a:rPr lang="en-US"/>
              <a:t>Court rooms</a:t>
            </a:r>
          </a:p>
          <a:p>
            <a:pPr lvl="1">
              <a:spcBef>
                <a:spcPct val="35000"/>
              </a:spcBef>
            </a:pPr>
            <a:r>
              <a:rPr lang="en-US"/>
              <a:t>Military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772400" cy="990600"/>
          </a:xfrm>
        </p:spPr>
        <p:txBody>
          <a:bodyPr/>
          <a:lstStyle/>
          <a:p>
            <a:r>
              <a:rPr lang="en-US" b="1"/>
              <a:t>Establish School-wide Discipline System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178800" cy="417195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sz="2800"/>
              <a:t>Define School-wide Behavioral Expectations</a:t>
            </a:r>
          </a:p>
          <a:p>
            <a:pPr>
              <a:spcBef>
                <a:spcPct val="40000"/>
              </a:spcBef>
            </a:pPr>
            <a:r>
              <a:rPr lang="en-US" sz="2800"/>
              <a:t>Teach School-wide Behavioral Expectation</a:t>
            </a:r>
          </a:p>
          <a:p>
            <a:pPr>
              <a:spcBef>
                <a:spcPct val="40000"/>
              </a:spcBef>
            </a:pPr>
            <a:r>
              <a:rPr lang="en-US" sz="2800"/>
              <a:t>Monitor and Acknowledge Appropriate Behavior</a:t>
            </a:r>
          </a:p>
          <a:p>
            <a:pPr>
              <a:spcBef>
                <a:spcPct val="40000"/>
              </a:spcBef>
            </a:pPr>
            <a:r>
              <a:rPr lang="en-US" sz="2800"/>
              <a:t>Use a Continuum of Consequences for Inappropriate Behavior</a:t>
            </a:r>
            <a:endParaRPr lang="en-US" sz="3600" b="1"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0"/>
            <a:ext cx="8153400" cy="1143000"/>
          </a:xfrm>
        </p:spPr>
        <p:txBody>
          <a:bodyPr/>
          <a:lstStyle/>
          <a:p>
            <a:r>
              <a:rPr lang="en-US" sz="4000"/>
              <a:t>  </a:t>
            </a:r>
            <a:r>
              <a:rPr lang="en-US" sz="4000" b="1"/>
              <a:t>Establish School-wide Discipline System Action Steps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>
                <a:solidFill>
                  <a:schemeClr val="folHlink"/>
                </a:solidFill>
              </a:rPr>
              <a:t>Actions:</a:t>
            </a:r>
            <a:endParaRPr lang="en-US" sz="3600" b="1">
              <a:solidFill>
                <a:srgbClr val="7CFFCB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sz="3200"/>
              <a:t>Develop </a:t>
            </a:r>
            <a:r>
              <a:rPr lang="en-US" sz="3200" b="1">
                <a:solidFill>
                  <a:schemeClr val="folHlink"/>
                </a:solidFill>
              </a:rPr>
              <a:t>Teaching Matrix</a:t>
            </a:r>
            <a:r>
              <a:rPr lang="en-US" sz="3200"/>
              <a:t> with faculty</a:t>
            </a:r>
          </a:p>
          <a:p>
            <a:pPr lvl="2">
              <a:lnSpc>
                <a:spcPct val="90000"/>
              </a:lnSpc>
            </a:pPr>
            <a:r>
              <a:rPr lang="en-US" sz="3200"/>
              <a:t>Build </a:t>
            </a:r>
            <a:r>
              <a:rPr lang="en-US" sz="3200" b="1">
                <a:solidFill>
                  <a:schemeClr val="folHlink"/>
                </a:solidFill>
              </a:rPr>
              <a:t>Teaching Plans</a:t>
            </a:r>
            <a:r>
              <a:rPr lang="en-US" sz="3200">
                <a:solidFill>
                  <a:srgbClr val="0033CC"/>
                </a:solidFill>
              </a:rPr>
              <a:t> </a:t>
            </a:r>
            <a:r>
              <a:rPr lang="en-US" sz="3200"/>
              <a:t>for school-wide expectations</a:t>
            </a:r>
          </a:p>
          <a:p>
            <a:pPr lvl="2">
              <a:lnSpc>
                <a:spcPct val="90000"/>
              </a:lnSpc>
            </a:pPr>
            <a:r>
              <a:rPr lang="en-US" sz="3200"/>
              <a:t>Clarify responses to problem behavior</a:t>
            </a:r>
            <a:endParaRPr lang="en-US" sz="3200">
              <a:latin typeface="Times New Roman" pitchFamily="1" charset="0"/>
            </a:endParaRP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0"/>
            <a:ext cx="8001000" cy="1143000"/>
          </a:xfrm>
        </p:spPr>
        <p:txBody>
          <a:bodyPr/>
          <a:lstStyle/>
          <a:p>
            <a:r>
              <a:rPr lang="en-US" sz="3600"/>
              <a:t> </a:t>
            </a:r>
            <a:r>
              <a:rPr lang="en-US" sz="4000" b="1"/>
              <a:t>Establish School-wide Discipline System Action Steps</a:t>
            </a:r>
            <a:r>
              <a:rPr lang="en-US" sz="360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4a. Defining and Teaching School-wide Behavioral Expectations</a:t>
            </a:r>
            <a:endParaRPr lang="en-US" sz="2800"/>
          </a:p>
          <a:p>
            <a:pPr lvl="1">
              <a:lnSpc>
                <a:spcPct val="90000"/>
              </a:lnSpc>
            </a:pPr>
            <a:r>
              <a:rPr lang="en-US" sz="2400" b="1"/>
              <a:t>Define 3-5</a:t>
            </a:r>
            <a:r>
              <a:rPr lang="en-US" sz="2400"/>
              <a:t>, positively stated, memorable </a:t>
            </a:r>
            <a:r>
              <a:rPr lang="en-US" sz="2400" b="1"/>
              <a:t>expectations</a:t>
            </a:r>
            <a:r>
              <a:rPr lang="en-US" sz="2400"/>
              <a:t>.</a:t>
            </a:r>
            <a:br>
              <a:rPr lang="en-US" sz="2400"/>
            </a:b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 b="1"/>
              <a:t>Build Curriculum Matrix</a:t>
            </a:r>
            <a:r>
              <a:rPr lang="en-US" sz="2400"/>
              <a:t> (Expectations By  Settings)</a:t>
            </a:r>
            <a:br>
              <a:rPr lang="en-US" sz="2400"/>
            </a:b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 b="1"/>
              <a:t>Build Teaching Plans</a:t>
            </a:r>
            <a:r>
              <a:rPr lang="en-US" sz="2400"/>
              <a:t> </a:t>
            </a:r>
          </a:p>
          <a:p>
            <a:pPr lvl="2">
              <a:lnSpc>
                <a:spcPct val="90000"/>
              </a:lnSpc>
            </a:pPr>
            <a:r>
              <a:rPr lang="en-US"/>
              <a:t>Teaching individual Expectations across locations</a:t>
            </a:r>
          </a:p>
          <a:p>
            <a:pPr lvl="2">
              <a:lnSpc>
                <a:spcPct val="90000"/>
              </a:lnSpc>
            </a:pPr>
            <a:r>
              <a:rPr lang="en-US"/>
              <a:t>Teaching all Expectations within a location</a:t>
            </a:r>
            <a:endParaRPr lang="en-US">
              <a:latin typeface="Times New Roman" pitchFamily="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219200" y="1524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  <a:latin typeface="Arial" charset="0"/>
              </a:rPr>
              <a:t>Expectations by Settings</a:t>
            </a:r>
          </a:p>
        </p:txBody>
      </p:sp>
      <p:pic>
        <p:nvPicPr>
          <p:cNvPr id="10301" name="Picture 61" descr="ExpbySetting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838200"/>
            <a:ext cx="8077200" cy="5359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lian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8000"/>
      </a:hlink>
      <a:folHlink>
        <a:srgbClr val="4D8E55"/>
      </a:folHlink>
    </a:clrScheme>
    <a:fontScheme name="Allian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cs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cs typeface="Times New Roman" pitchFamily="1" charset="0"/>
          </a:defRPr>
        </a:defPPr>
      </a:lstStyle>
    </a:lnDef>
  </a:objectDefaults>
  <a:extraClrSchemeLst>
    <a:extraClrScheme>
      <a:clrScheme name="Allian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ian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ian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ian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ian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lian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lian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lian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lian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lian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lian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lian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785F9A72CA984CBBBA7B4CE4DE1DD2" ma:contentTypeVersion="0" ma:contentTypeDescription="Create a new document." ma:contentTypeScope="" ma:versionID="167b99f8eb4510ef5fc300f3609b1ee1">
  <xsd:schema xmlns:xsd="http://www.w3.org/2001/XMLSchema" xmlns:xs="http://www.w3.org/2001/XMLSchema" xmlns:p="http://schemas.microsoft.com/office/2006/metadata/properties" xmlns:ns2="15160975-c44a-46e7-a7a2-b44a71ae504f" targetNamespace="http://schemas.microsoft.com/office/2006/metadata/properties" ma:root="true" ma:fieldsID="9fa9fb4f71062afe832c3eb4beff3c09" ns2:_="">
    <xsd:import namespace="15160975-c44a-46e7-a7a2-b44a71ae504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160975-c44a-46e7-a7a2-b44a71ae504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5160975-c44a-46e7-a7a2-b44a71ae504f">ODECC-13-464</_dlc_DocId>
    <_dlc_DocIdUrl xmlns="15160975-c44a-46e7-a7a2-b44a71ae504f">
      <Url>https://share.education.ohio.gov/_layouts/DocIdRedir.aspx?ID=ODECC-13-464</Url>
      <Description>ODECC-13-464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32E90A-A54B-4F3F-BBD7-636F8B0723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160975-c44a-46e7-a7a2-b44a71ae50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BCE5A1-E221-42F6-A148-AB532E2E85DA}">
  <ds:schemaRefs>
    <ds:schemaRef ds:uri="http://purl.org/dc/terms/"/>
    <ds:schemaRef ds:uri="15160975-c44a-46e7-a7a2-b44a71ae504f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13074D1-205D-4908-A86F-1E5C2FC6B28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6381F8F-7BBF-4380-A4E4-E5D63E4C39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UNTITLED:Applications:Microsoft Office 2004:Templates:My Templates:Alliance.pot</Template>
  <TotalTime>797</TotalTime>
  <Words>1425</Words>
  <Application>Microsoft Office PowerPoint</Application>
  <PresentationFormat>On-screen Show (4:3)</PresentationFormat>
  <Paragraphs>289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Alliance</vt:lpstr>
      <vt:lpstr>Teaching Behavioral Expectations</vt:lpstr>
      <vt:lpstr>Session Goals</vt:lpstr>
      <vt:lpstr>School-wide expectations</vt:lpstr>
      <vt:lpstr> School-wide expectations</vt:lpstr>
      <vt:lpstr>Expectations, Belief statements</vt:lpstr>
      <vt:lpstr>Establish School-wide Discipline System</vt:lpstr>
      <vt:lpstr>  Establish School-wide Discipline System Action Steps</vt:lpstr>
      <vt:lpstr> Establish School-wide Discipline System Action Steps </vt:lpstr>
      <vt:lpstr>PowerPoint Presentation</vt:lpstr>
      <vt:lpstr>PowerPoint Presentation</vt:lpstr>
      <vt:lpstr>PowerPoint Presentation</vt:lpstr>
      <vt:lpstr>PowerPoint Presentation</vt:lpstr>
      <vt:lpstr>McCombs Middle School Teaching Schedule</vt:lpstr>
      <vt:lpstr>15 Minute Activity</vt:lpstr>
      <vt:lpstr>Teaching expectations</vt:lpstr>
      <vt:lpstr>Teaching expectations</vt:lpstr>
      <vt:lpstr>Teaching expectations</vt:lpstr>
      <vt:lpstr>Teaching Expectations</vt:lpstr>
      <vt:lpstr>Teaching expectations</vt:lpstr>
      <vt:lpstr>Don’t forget . . . </vt:lpstr>
      <vt:lpstr>Positive Reinforcement Guidelines for Effective Praise</vt:lpstr>
      <vt:lpstr>Remember. . . </vt:lpstr>
      <vt:lpstr>     Basic Management Practices</vt:lpstr>
      <vt:lpstr>Why does everyone need  to be involved?</vt:lpstr>
      <vt:lpstr>Talk, Walk, Squawk</vt:lpstr>
      <vt:lpstr>Team Activity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Behavior Expectations</dc:title>
  <dc:creator>User</dc:creator>
  <cp:lastModifiedBy>Heidi Kerchenski</cp:lastModifiedBy>
  <cp:revision>62</cp:revision>
  <cp:lastPrinted>2005-10-31T17:04:31Z</cp:lastPrinted>
  <dcterms:created xsi:type="dcterms:W3CDTF">2004-11-15T02:30:09Z</dcterms:created>
  <dcterms:modified xsi:type="dcterms:W3CDTF">2013-08-09T14:02:28Z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0x01010006785F9A72CA984CBBBA7B4CE4DE1DD2</vt:lpwstr>
  </property>
  <property fmtid="{D5CDD505-2E9C-101B-9397-08002B2CF9AE}" pid="3" name="_dlc_DocIdItemGuid">
    <vt:lpwstr>4372caf9-909f-41ee-9c9a-fef74c41cd78</vt:lpwstr>
  </property>
</Properties>
</file>