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handoutMasterIdLst>
    <p:handoutMasterId r:id="rId19"/>
  </p:handout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6" r:id="rId10"/>
    <p:sldId id="264" r:id="rId11"/>
    <p:sldId id="272" r:id="rId12"/>
    <p:sldId id="267" r:id="rId13"/>
    <p:sldId id="268" r:id="rId14"/>
    <p:sldId id="269" r:id="rId15"/>
    <p:sldId id="270" r:id="rId16"/>
    <p:sldId id="265" r:id="rId17"/>
    <p:sldId id="271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5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Established</c:v>
                </c:pt>
              </c:strCache>
            </c:strRef>
          </c:tx>
          <c:spPr>
            <a:solidFill>
              <a:srgbClr val="92D050"/>
            </a:solidFill>
            <a:effectLst>
              <a:outerShdw blurRad="50800" dist="50800" dir="5400000" algn="ctr" rotWithShape="0">
                <a:srgbClr val="00B050"/>
              </a:outerShdw>
            </a:effectLst>
          </c:spPr>
          <c:dLbls>
            <c:showVal val="1"/>
          </c:dLbls>
          <c:cat>
            <c:strRef>
              <c:f>Sheet1!$A$2:$A$4</c:f>
              <c:strCache>
                <c:ptCount val="3"/>
                <c:pt idx="0">
                  <c:v>National Comparison</c:v>
                </c:pt>
                <c:pt idx="1">
                  <c:v>WF Building</c:v>
                </c:pt>
                <c:pt idx="2">
                  <c:v>WF PACS Students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55</c:v>
                </c:pt>
                <c:pt idx="1">
                  <c:v>52</c:v>
                </c:pt>
                <c:pt idx="2">
                  <c:v>32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Emerging</c:v>
                </c:pt>
              </c:strCache>
            </c:strRef>
          </c:tx>
          <c:spPr>
            <a:solidFill>
              <a:srgbClr val="FFFF00"/>
            </a:solidFill>
          </c:spPr>
          <c:dLbls>
            <c:showVal val="1"/>
          </c:dLbls>
          <c:cat>
            <c:strRef>
              <c:f>Sheet1!$A$2:$A$4</c:f>
              <c:strCache>
                <c:ptCount val="3"/>
                <c:pt idx="0">
                  <c:v>National Comparison</c:v>
                </c:pt>
                <c:pt idx="1">
                  <c:v>WF Building</c:v>
                </c:pt>
                <c:pt idx="2">
                  <c:v>WF PACS Students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30</c:v>
                </c:pt>
                <c:pt idx="1">
                  <c:v>31</c:v>
                </c:pt>
                <c:pt idx="2">
                  <c:v>29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Deficient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Sheet1!$A$2:$A$4</c:f>
              <c:strCache>
                <c:ptCount val="3"/>
                <c:pt idx="0">
                  <c:v>National Comparison</c:v>
                </c:pt>
                <c:pt idx="1">
                  <c:v>WF Building</c:v>
                </c:pt>
                <c:pt idx="2">
                  <c:v>WF PACS Students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15</c:v>
                </c:pt>
                <c:pt idx="1">
                  <c:v>17</c:v>
                </c:pt>
                <c:pt idx="2">
                  <c:v>39</c:v>
                </c:pt>
              </c:numCache>
            </c:numRef>
          </c:val>
        </c:ser>
        <c:shape val="pyramid"/>
        <c:axId val="122952704"/>
        <c:axId val="122966784"/>
        <c:axId val="0"/>
      </c:bar3DChart>
      <c:catAx>
        <c:axId val="122952704"/>
        <c:scaling>
          <c:orientation val="minMax"/>
        </c:scaling>
        <c:axPos val="b"/>
        <c:tickLblPos val="nextTo"/>
        <c:crossAx val="122966784"/>
        <c:crosses val="autoZero"/>
        <c:auto val="1"/>
        <c:lblAlgn val="ctr"/>
        <c:lblOffset val="100"/>
      </c:catAx>
      <c:valAx>
        <c:axId val="122966784"/>
        <c:scaling>
          <c:orientation val="minMax"/>
        </c:scaling>
        <c:axPos val="l"/>
        <c:majorGridlines/>
        <c:numFmt formatCode="0%" sourceLinked="1"/>
        <c:tickLblPos val="nextTo"/>
        <c:crossAx val="12295270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PACS</c:v>
                </c:pt>
              </c:strCache>
            </c:strRef>
          </c:tx>
          <c:spPr>
            <a:solidFill>
              <a:srgbClr val="FF0000"/>
            </a:solidFill>
          </c:spPr>
          <c:dPt>
            <c:idx val="1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Lbls>
            <c:showVal val="1"/>
          </c:dLbls>
          <c:cat>
            <c:strRef>
              <c:f>Sheet1!$A$2:$A$3</c:f>
              <c:strCache>
                <c:ptCount val="2"/>
                <c:pt idx="0">
                  <c:v>Baseline</c:v>
                </c:pt>
                <c:pt idx="1">
                  <c:v>Intervention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83.75</c:v>
                </c:pt>
                <c:pt idx="1">
                  <c:v>89.36</c:v>
                </c:pt>
              </c:numCache>
            </c:numRef>
          </c:val>
        </c:ser>
        <c:axId val="124721408"/>
        <c:axId val="124723200"/>
      </c:barChart>
      <c:catAx>
        <c:axId val="124721408"/>
        <c:scaling>
          <c:orientation val="minMax"/>
        </c:scaling>
        <c:axPos val="b"/>
        <c:tickLblPos val="nextTo"/>
        <c:crossAx val="124723200"/>
        <c:crosses val="autoZero"/>
        <c:auto val="1"/>
        <c:lblAlgn val="ctr"/>
        <c:lblOffset val="100"/>
      </c:catAx>
      <c:valAx>
        <c:axId val="124723200"/>
        <c:scaling>
          <c:orientation val="minMax"/>
          <c:max val="100"/>
          <c:min val="50"/>
        </c:scaling>
        <c:axPos val="l"/>
        <c:majorGridlines/>
        <c:numFmt formatCode="General" sourceLinked="1"/>
        <c:tickLblPos val="nextTo"/>
        <c:crossAx val="124721408"/>
        <c:crosses val="autoZero"/>
        <c:crossBetween val="between"/>
        <c:majorUnit val="5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PACS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Pt>
            <c:idx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Sheet1!$A$2:$A$3</c:f>
              <c:strCache>
                <c:ptCount val="2"/>
                <c:pt idx="0">
                  <c:v>Baseline</c:v>
                </c:pt>
                <c:pt idx="1">
                  <c:v>Intervention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79.09</c:v>
                </c:pt>
                <c:pt idx="1">
                  <c:v>90.14</c:v>
                </c:pt>
              </c:numCache>
            </c:numRef>
          </c:val>
        </c:ser>
        <c:axId val="128079744"/>
        <c:axId val="128114688"/>
      </c:barChart>
      <c:catAx>
        <c:axId val="128079744"/>
        <c:scaling>
          <c:orientation val="minMax"/>
        </c:scaling>
        <c:axPos val="b"/>
        <c:tickLblPos val="nextTo"/>
        <c:crossAx val="128114688"/>
        <c:crosses val="autoZero"/>
        <c:auto val="1"/>
        <c:lblAlgn val="ctr"/>
        <c:lblOffset val="100"/>
      </c:catAx>
      <c:valAx>
        <c:axId val="128114688"/>
        <c:scaling>
          <c:orientation val="minMax"/>
          <c:max val="100"/>
          <c:min val="50"/>
        </c:scaling>
        <c:axPos val="l"/>
        <c:majorGridlines/>
        <c:numFmt formatCode="General" sourceLinked="1"/>
        <c:tickLblPos val="nextTo"/>
        <c:crossAx val="12807974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60B2C-4F8C-4025-9607-A7E060A5D724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8E891-7F8B-43ED-8CC6-90A6AA13FA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5879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63B1-070C-4021-A902-18417925B953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BD2D-C0FB-4A20-AE8D-FBD1D06DF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63B1-070C-4021-A902-18417925B953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BD2D-C0FB-4A20-AE8D-FBD1D06DF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63B1-070C-4021-A902-18417925B953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BD2D-C0FB-4A20-AE8D-FBD1D06DF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63B1-070C-4021-A902-18417925B953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BD2D-C0FB-4A20-AE8D-FBD1D06DF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63B1-070C-4021-A902-18417925B953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BD2D-C0FB-4A20-AE8D-FBD1D06DF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63B1-070C-4021-A902-18417925B953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BD2D-C0FB-4A20-AE8D-FBD1D06DF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63B1-070C-4021-A902-18417925B953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BD2D-C0FB-4A20-AE8D-FBD1D06DF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63B1-070C-4021-A902-18417925B953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BD2D-C0FB-4A20-AE8D-FBD1D06DF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63B1-070C-4021-A902-18417925B953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BD2D-C0FB-4A20-AE8D-FBD1D06DF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63B1-070C-4021-A902-18417925B953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BD2D-C0FB-4A20-AE8D-FBD1D06DF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63B1-070C-4021-A902-18417925B953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35BD2D-C0FB-4A20-AE8D-FBD1D06DF1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2163B1-070C-4021-A902-18417925B953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35BD2D-C0FB-4A20-AE8D-FBD1D06DF1C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Perfect Attendance Contributes to Success (PACS club)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William Foster School </a:t>
            </a:r>
          </a:p>
          <a:p>
            <a:r>
              <a:rPr lang="en-US" dirty="0" smtClean="0"/>
              <a:t>&amp; </a:t>
            </a:r>
          </a:p>
          <a:p>
            <a:r>
              <a:rPr lang="en-US" dirty="0" smtClean="0"/>
              <a:t>Garfield Heights High School</a:t>
            </a:r>
          </a:p>
          <a:p>
            <a:r>
              <a:rPr lang="en-US" dirty="0" smtClean="0"/>
              <a:t>2012-13 school year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Winter attendance</a:t>
            </a:r>
          </a:p>
          <a:p>
            <a:r>
              <a:rPr lang="en-US" dirty="0" smtClean="0"/>
              <a:t>Staff resources (more time than we thought, still worth it)</a:t>
            </a:r>
          </a:p>
          <a:p>
            <a:r>
              <a:rPr lang="en-US" dirty="0" smtClean="0"/>
              <a:t>Back-up coverage</a:t>
            </a:r>
          </a:p>
          <a:p>
            <a:r>
              <a:rPr lang="en-US" dirty="0" smtClean="0"/>
              <a:t>Internal vs. external motivation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Try to Target the High School?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# of students who fail 9</a:t>
            </a:r>
            <a:r>
              <a:rPr lang="en-US" baseline="30000" dirty="0" smtClean="0"/>
              <a:t>th</a:t>
            </a:r>
            <a:r>
              <a:rPr lang="en-US" dirty="0" smtClean="0"/>
              <a:t> grade 1</a:t>
            </a:r>
            <a:r>
              <a:rPr lang="en-US" baseline="30000" dirty="0" smtClean="0"/>
              <a:t>st</a:t>
            </a:r>
            <a:r>
              <a:rPr lang="en-US" dirty="0" smtClean="0"/>
              <a:t> period classes.</a:t>
            </a:r>
          </a:p>
          <a:p>
            <a:r>
              <a:rPr lang="en-US" dirty="0" smtClean="0"/>
              <a:t>Cost to district of having a student retake a class.</a:t>
            </a:r>
          </a:p>
          <a:p>
            <a:r>
              <a:rPr lang="en-US" dirty="0" smtClean="0"/>
              <a:t>Cost to district of having a SPED student retake a class.</a:t>
            </a:r>
          </a:p>
          <a:p>
            <a:r>
              <a:rPr lang="en-US" dirty="0" smtClean="0"/>
              <a:t>Cost to district of having a student take a VLA (credit recovery).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58937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PACS at the High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intervention was sampled in a first period English 9 class.</a:t>
            </a:r>
          </a:p>
          <a:p>
            <a:r>
              <a:rPr lang="en-US" dirty="0" smtClean="0"/>
              <a:t>Class Demographic – </a:t>
            </a:r>
          </a:p>
          <a:p>
            <a:pPr lvl="1"/>
            <a:r>
              <a:rPr lang="en-US" dirty="0" smtClean="0"/>
              <a:t>23 students total	</a:t>
            </a:r>
          </a:p>
          <a:p>
            <a:pPr lvl="2"/>
            <a:r>
              <a:rPr lang="en-US" dirty="0" smtClean="0"/>
              <a:t>18 not identified	</a:t>
            </a:r>
          </a:p>
          <a:p>
            <a:pPr lvl="2"/>
            <a:r>
              <a:rPr lang="en-US" dirty="0" smtClean="0"/>
              <a:t>4 SPED</a:t>
            </a:r>
          </a:p>
          <a:p>
            <a:pPr lvl="2"/>
            <a:r>
              <a:rPr lang="en-US" dirty="0" smtClean="0"/>
              <a:t>1 ELL</a:t>
            </a:r>
          </a:p>
          <a:p>
            <a:pPr marL="914400" lvl="2" indent="0">
              <a:buNone/>
            </a:pPr>
            <a:r>
              <a:rPr lang="en-US" dirty="0" smtClean="0"/>
              <a:t>***Note this is an intervention that will target both Special Ed and Regular Ed students!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67025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Grade Breakdown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this intervention started class grades looked like this…</a:t>
            </a:r>
          </a:p>
          <a:p>
            <a:pPr lvl="2"/>
            <a:r>
              <a:rPr lang="en-US" dirty="0" smtClean="0"/>
              <a:t>A – 3 students</a:t>
            </a:r>
          </a:p>
          <a:p>
            <a:pPr lvl="2"/>
            <a:r>
              <a:rPr lang="en-US" dirty="0" smtClean="0"/>
              <a:t>B – 6 students</a:t>
            </a:r>
          </a:p>
          <a:p>
            <a:pPr lvl="2"/>
            <a:r>
              <a:rPr lang="en-US" dirty="0" smtClean="0"/>
              <a:t>C – 4 students</a:t>
            </a:r>
          </a:p>
          <a:p>
            <a:pPr lvl="2"/>
            <a:r>
              <a:rPr lang="en-US" dirty="0" smtClean="0"/>
              <a:t>D – 2 students</a:t>
            </a:r>
          </a:p>
          <a:p>
            <a:pPr lvl="2"/>
            <a:r>
              <a:rPr lang="en-US" dirty="0" smtClean="0"/>
              <a:t>F – 8 students</a:t>
            </a:r>
          </a:p>
          <a:p>
            <a:pPr marL="914400" lvl="2" indent="0">
              <a:buNone/>
            </a:pPr>
            <a:r>
              <a:rPr lang="en-US" dirty="0" smtClean="0"/>
              <a:t>*** In this class there are 14 students that could potentially fail the class for the year if they do not improve their attendance and pass 4</a:t>
            </a:r>
            <a:r>
              <a:rPr lang="en-US" baseline="30000" dirty="0" smtClean="0"/>
              <a:t>th</a:t>
            </a:r>
            <a:r>
              <a:rPr lang="en-US" dirty="0" smtClean="0"/>
              <a:t> quarter.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87857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It Worked at the High School…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Students have to be in class by the first period bell. </a:t>
            </a:r>
          </a:p>
          <a:p>
            <a:r>
              <a:rPr lang="en-US" sz="2400" dirty="0" smtClean="0"/>
              <a:t>Students that arrived on time will receive a raffle ticket. (Track student’s attendance in spread sheet for final reward)</a:t>
            </a:r>
          </a:p>
          <a:p>
            <a:r>
              <a:rPr lang="en-US" sz="2400" dirty="0" smtClean="0"/>
              <a:t>Once a week tickets should be drawn for the raffle. High school students are easily motivated by food. </a:t>
            </a:r>
          </a:p>
          <a:p>
            <a:r>
              <a:rPr lang="en-US" sz="2400" dirty="0" smtClean="0"/>
              <a:t>Make sure students know what goal they are working towards for the larger reward. (example: Students had to have 70% attendance for two weeks, be on time 7 out of 10 days, to receive the reward of donuts and coffee .)</a:t>
            </a:r>
          </a:p>
          <a:p>
            <a:r>
              <a:rPr lang="en-US" sz="2400" dirty="0" smtClean="0"/>
              <a:t>Frequently remind students what they are working towards!!!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96815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It Shake 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10 students were rewarded on the first Friday through the raffle drawing. (Some of the students rewarded were there 5 out of 5 days, some might have only been there one or two days. )</a:t>
            </a:r>
          </a:p>
          <a:p>
            <a:r>
              <a:rPr lang="en-US" sz="2000" dirty="0" smtClean="0"/>
              <a:t>11 students were rewarded with donuts and coffee for keeping 70% attendance. </a:t>
            </a:r>
          </a:p>
          <a:p>
            <a:r>
              <a:rPr lang="en-US" sz="2000" dirty="0" smtClean="0"/>
              <a:t>After 2 weeks, grades showed some improvements for students who were there. Out of the 11 students that earned the final reward, 6 students grades improved.</a:t>
            </a:r>
            <a:r>
              <a:rPr lang="en-US" dirty="0" smtClean="0"/>
              <a:t> </a:t>
            </a:r>
          </a:p>
          <a:p>
            <a:r>
              <a:rPr lang="en-US" sz="2000" dirty="0" smtClean="0"/>
              <a:t>Taking a look at two students in particular</a:t>
            </a:r>
          </a:p>
          <a:p>
            <a:pPr lvl="1"/>
            <a:r>
              <a:rPr lang="en-US" sz="1600" dirty="0" smtClean="0"/>
              <a:t>Student A – Non SPED. Average attendance before PACS 30%. Improved attendance to 70%.  Starting grade a 58%. At end of two weeks has a 68%.</a:t>
            </a:r>
          </a:p>
          <a:p>
            <a:pPr lvl="1"/>
            <a:r>
              <a:rPr lang="en-US" sz="1600" dirty="0" smtClean="0"/>
              <a:t>Student B – SPED. Average attendance before PACS 40%. Improved attendance to 70%. Starting grade a 67%. At end of two weeks has a 70%.</a:t>
            </a:r>
          </a:p>
        </p:txBody>
      </p:sp>
    </p:spTree>
    <p:extLst>
      <p:ext uri="{BB962C8B-B14F-4D97-AF65-F5344CB8AC3E}">
        <p14:creationId xmlns="" xmlns:p14="http://schemas.microsoft.com/office/powerpoint/2010/main" val="1224625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Lessons Learned – William Foster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 small group</a:t>
            </a:r>
          </a:p>
          <a:p>
            <a:r>
              <a:rPr lang="en-US" dirty="0" smtClean="0"/>
              <a:t>Target students, ask parents to call if they do NOT want their child participating</a:t>
            </a:r>
          </a:p>
          <a:p>
            <a:r>
              <a:rPr lang="en-US" dirty="0" smtClean="0"/>
              <a:t>Communicate that the child will not miss academics</a:t>
            </a:r>
          </a:p>
          <a:p>
            <a:r>
              <a:rPr lang="en-US" dirty="0" smtClean="0"/>
              <a:t>Booster sessions</a:t>
            </a:r>
          </a:p>
          <a:p>
            <a:r>
              <a:rPr lang="en-US" dirty="0" smtClean="0"/>
              <a:t>Skill vs. performance deficits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– High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 buy in. Potential reward for teachers if attendance improves.</a:t>
            </a:r>
          </a:p>
          <a:p>
            <a:r>
              <a:rPr lang="en-US" dirty="0" smtClean="0"/>
              <a:t>The benefit of having students pass a class for the price of a box of donuts vs. having to attend summer school….well worth it. 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2552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/>
              <a:t>T</a:t>
            </a:r>
            <a:r>
              <a:rPr lang="en-US" dirty="0" smtClean="0"/>
              <a:t>arget Attendance?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William Foster SWIS data from 2011-12 showed that tardiness and attendance were major areas of concern.</a:t>
            </a:r>
          </a:p>
          <a:p>
            <a:r>
              <a:rPr lang="en-US" dirty="0" smtClean="0"/>
              <a:t>Students with the poorest attendance tend to have more academic problems and behavioral problems and are over-referred for special education.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PACS Look Like?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8:30-8:50 every morning</a:t>
            </a:r>
          </a:p>
          <a:p>
            <a:r>
              <a:rPr lang="en-US" dirty="0" smtClean="0"/>
              <a:t>Individual student folders</a:t>
            </a:r>
          </a:p>
          <a:p>
            <a:r>
              <a:rPr lang="en-US" dirty="0" smtClean="0"/>
              <a:t>Words of encouragement</a:t>
            </a:r>
          </a:p>
          <a:p>
            <a:r>
              <a:rPr lang="en-US" dirty="0" smtClean="0"/>
              <a:t>Reinforcement daily </a:t>
            </a:r>
          </a:p>
          <a:p>
            <a:r>
              <a:rPr lang="en-US" dirty="0" smtClean="0"/>
              <a:t>PAWS ticket for every 5 days</a:t>
            </a:r>
          </a:p>
          <a:p>
            <a:r>
              <a:rPr lang="en-US" dirty="0" smtClean="0"/>
              <a:t>Periodic “booster” sessions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Altogether, 39 students invited during two separate recruitment periods</a:t>
            </a:r>
          </a:p>
          <a:p>
            <a:r>
              <a:rPr lang="en-US" dirty="0" smtClean="0"/>
              <a:t>October/November: 5 absences and/or 7 </a:t>
            </a:r>
            <a:r>
              <a:rPr lang="en-US" dirty="0" err="1" smtClean="0"/>
              <a:t>tardies</a:t>
            </a:r>
            <a:endParaRPr lang="en-US" dirty="0" smtClean="0"/>
          </a:p>
          <a:p>
            <a:r>
              <a:rPr lang="en-US" dirty="0" smtClean="0"/>
              <a:t>January 10 absences and/or 15 </a:t>
            </a:r>
            <a:r>
              <a:rPr lang="en-US" dirty="0" err="1" smtClean="0"/>
              <a:t>tardies</a:t>
            </a:r>
            <a:endParaRPr lang="en-US" dirty="0" smtClean="0"/>
          </a:p>
          <a:p>
            <a:r>
              <a:rPr lang="en-US" dirty="0" smtClean="0"/>
              <a:t>Permission slips/invitations sent home, approximately 50% came back initially; altogether 67 contacts were initiated by staff (phone call, emails and follow up letters)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of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enough sleep……………….25%</a:t>
            </a:r>
          </a:p>
          <a:p>
            <a:r>
              <a:rPr lang="en-US" dirty="0" smtClean="0"/>
              <a:t>Non-compliant…………………..33%</a:t>
            </a:r>
          </a:p>
          <a:p>
            <a:r>
              <a:rPr lang="en-US" dirty="0" smtClean="0"/>
              <a:t>Medical condition………………16%</a:t>
            </a:r>
          </a:p>
          <a:p>
            <a:r>
              <a:rPr lang="en-US" dirty="0" smtClean="0"/>
              <a:t>Does not like school……………..0%</a:t>
            </a:r>
          </a:p>
          <a:p>
            <a:r>
              <a:rPr lang="en-US" dirty="0" smtClean="0"/>
              <a:t>Inconsistent transportation…20%</a:t>
            </a:r>
          </a:p>
          <a:p>
            <a:r>
              <a:rPr lang="en-US" dirty="0" smtClean="0"/>
              <a:t>Family situation…………………....8%</a:t>
            </a:r>
          </a:p>
          <a:p>
            <a:endParaRPr lang="en-US" dirty="0"/>
          </a:p>
          <a:p>
            <a:pPr>
              <a:buNone/>
            </a:pPr>
            <a:r>
              <a:rPr lang="en-US" sz="2000" dirty="0" smtClean="0"/>
              <a:t>12 parents returned surveys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Participants</a:t>
            </a:r>
          </a:p>
          <a:p>
            <a:r>
              <a:rPr lang="en-US" dirty="0" smtClean="0"/>
              <a:t>31 students participated</a:t>
            </a:r>
          </a:p>
          <a:p>
            <a:r>
              <a:rPr lang="en-US" dirty="0"/>
              <a:t>3</a:t>
            </a:r>
            <a:r>
              <a:rPr lang="en-US" dirty="0" smtClean="0"/>
              <a:t> students moved/were not living in the district</a:t>
            </a:r>
          </a:p>
          <a:p>
            <a:r>
              <a:rPr lang="en-US" dirty="0" smtClean="0"/>
              <a:t>28 students currently participating in 1</a:t>
            </a:r>
            <a:r>
              <a:rPr lang="en-US" baseline="30000" dirty="0" smtClean="0"/>
              <a:t>st</a:t>
            </a:r>
            <a:r>
              <a:rPr lang="en-US" dirty="0" smtClean="0"/>
              <a:t> -3</a:t>
            </a:r>
            <a:r>
              <a:rPr lang="en-US" baseline="30000" dirty="0" smtClean="0"/>
              <a:t>rd</a:t>
            </a:r>
            <a:r>
              <a:rPr lang="en-US" dirty="0" smtClean="0"/>
              <a:t> grades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AYP subgroups</a:t>
            </a:r>
          </a:p>
          <a:p>
            <a:r>
              <a:rPr lang="en-US" dirty="0" smtClean="0"/>
              <a:t>14% </a:t>
            </a:r>
            <a:r>
              <a:rPr lang="en-US" dirty="0"/>
              <a:t>S</a:t>
            </a:r>
            <a:r>
              <a:rPr lang="en-US" dirty="0" smtClean="0"/>
              <a:t>pecial Education</a:t>
            </a:r>
          </a:p>
          <a:p>
            <a:r>
              <a:rPr lang="en-US" dirty="0" smtClean="0"/>
              <a:t>3% Hispanic</a:t>
            </a:r>
          </a:p>
          <a:p>
            <a:r>
              <a:rPr lang="en-US" dirty="0" smtClean="0"/>
              <a:t>11% White</a:t>
            </a:r>
          </a:p>
          <a:p>
            <a:r>
              <a:rPr lang="en-US" dirty="0" smtClean="0"/>
              <a:t>11%Multiracial</a:t>
            </a:r>
          </a:p>
          <a:p>
            <a:r>
              <a:rPr lang="en-US" dirty="0" smtClean="0"/>
              <a:t>75% African-American</a:t>
            </a:r>
          </a:p>
          <a:p>
            <a:r>
              <a:rPr lang="en-US" dirty="0" smtClean="0"/>
              <a:t>86% Economically Disadvantaged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AIMS Comparisons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Intervention Effectiveness-Percentage of Days Present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Intervention Effectiveness-Percentage of Days On Time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329</TotalTime>
  <Words>764</Words>
  <Application>Microsoft Office PowerPoint</Application>
  <PresentationFormat>On-screen Show (4:3)</PresentationFormat>
  <Paragraphs>96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Perfect Attendance Contributes to Success (PACS club)</vt:lpstr>
      <vt:lpstr>Why Target Attendance?</vt:lpstr>
      <vt:lpstr>What Does PACS Look Like?  </vt:lpstr>
      <vt:lpstr>Recruitment</vt:lpstr>
      <vt:lpstr>Survey of Parents</vt:lpstr>
      <vt:lpstr>Student Information</vt:lpstr>
      <vt:lpstr>AIMS Comparisons</vt:lpstr>
      <vt:lpstr>Intervention Effectiveness-Percentage of Days Present</vt:lpstr>
      <vt:lpstr>Intervention Effectiveness-Percentage of Days On Time</vt:lpstr>
      <vt:lpstr>Other Considerations</vt:lpstr>
      <vt:lpstr>Why Try to Target the High School?</vt:lpstr>
      <vt:lpstr>PACS at the High School</vt:lpstr>
      <vt:lpstr>Grade Breakdown </vt:lpstr>
      <vt:lpstr>How It Worked at the High School…</vt:lpstr>
      <vt:lpstr>How Did It Shake Out?</vt:lpstr>
      <vt:lpstr>Lessons Learned – William Foster</vt:lpstr>
      <vt:lpstr>Lessons Learned – High School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Perfect Attendance Contributes to Success (PACS club)</dc:title>
  <dc:creator>mstroh</dc:creator>
  <cp:lastModifiedBy>Meghan Shelby</cp:lastModifiedBy>
  <cp:revision>27</cp:revision>
  <dcterms:created xsi:type="dcterms:W3CDTF">2013-03-13T19:57:45Z</dcterms:created>
  <dcterms:modified xsi:type="dcterms:W3CDTF">2014-05-27T18:19:04Z</dcterms:modified>
</cp:coreProperties>
</file>