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doc" ContentType="application/msword"/>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1" r:id="rId5"/>
    <p:sldId id="260" r:id="rId6"/>
  </p:sldIdLst>
  <p:sldSz cx="9144000" cy="6858000" type="screen4x3"/>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6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625E8F-3BB6-4C67-8415-81AC735A8208}" type="datetimeFigureOut">
              <a:rPr lang="en-US" smtClean="0"/>
              <a:pPr/>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92325-9C83-4B42-92AF-2E8B74BADF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4B25858-41E9-4E22-A096-EF011F2733A5}" type="slidenum">
              <a:rPr lang="en-US" smtClean="0"/>
              <a:pPr/>
              <a:t>1</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w="9525"/>
        </p:spPr>
        <p:txBody>
          <a:bodyPr/>
          <a:lstStyle/>
          <a:p>
            <a:endParaRPr lang="en-US" dirty="0" smtClean="0"/>
          </a:p>
          <a:p>
            <a:r>
              <a:rPr lang="en-US" dirty="0" smtClean="0"/>
              <a:t>The behavior matrix defines what each of the clear expectations look like and sound like in each location/setting.</a:t>
            </a:r>
            <a:r>
              <a:rPr lang="en-US" baseline="0" dirty="0" smtClean="0"/>
              <a:t>  </a:t>
            </a:r>
            <a:r>
              <a:rPr lang="en-US" dirty="0" smtClean="0"/>
              <a:t> In developing the matrix, it’s helpful</a:t>
            </a:r>
            <a:r>
              <a:rPr lang="en-US" baseline="0" dirty="0" smtClean="0"/>
              <a:t> to think about what adults in the setting are most frequently correcting students about/for.  Then, turn these into what you want the students to be doing instead.  It’s helpful to start with a </a:t>
            </a:r>
            <a:r>
              <a:rPr lang="en-US" baseline="0" dirty="0" err="1" smtClean="0"/>
              <a:t>verb.</a:t>
            </a:r>
            <a:r>
              <a:rPr lang="en-US" dirty="0" err="1" smtClean="0"/>
              <a:t>The</a:t>
            </a:r>
            <a:r>
              <a:rPr lang="en-US" dirty="0" smtClean="0"/>
              <a:t> matrix </a:t>
            </a:r>
            <a:r>
              <a:rPr lang="en-US" dirty="0" err="1" smtClean="0"/>
              <a:t>defin</a:t>
            </a:r>
            <a:endParaRPr lang="en-US" dirty="0" smtClean="0"/>
          </a:p>
        </p:txBody>
      </p:sp>
      <p:sp>
        <p:nvSpPr>
          <p:cNvPr id="5" name="Footer Placeholder 4"/>
          <p:cNvSpPr>
            <a:spLocks noGrp="1"/>
          </p:cNvSpPr>
          <p:nvPr>
            <p:ph type="ftr" sz="quarter" idx="10"/>
          </p:nvPr>
        </p:nvSpPr>
        <p:spPr>
          <a:xfrm>
            <a:off x="1" y="8684929"/>
            <a:ext cx="2972421" cy="457512"/>
          </a:xfrm>
          <a:prstGeom prst="rect">
            <a:avLst/>
          </a:prstGeom>
        </p:spPr>
        <p:txBody>
          <a:bodyPr/>
          <a:lstStyle/>
          <a:p>
            <a:pPr>
              <a:defRPr/>
            </a:pPr>
            <a:r>
              <a:rPr lang="en-US" smtClean="0"/>
              <a:t>Quad 3: Shepard &amp; Stine 5.7.2010</a:t>
            </a:r>
            <a:endParaRPr lang="en-US"/>
          </a:p>
        </p:txBody>
      </p:sp>
      <p:sp>
        <p:nvSpPr>
          <p:cNvPr id="6" name="Header Placeholder 5"/>
          <p:cNvSpPr>
            <a:spLocks noGrp="1"/>
          </p:cNvSpPr>
          <p:nvPr>
            <p:ph type="hdr" sz="quarter" idx="11"/>
          </p:nvPr>
        </p:nvSpPr>
        <p:spPr/>
        <p:txBody>
          <a:bodyPr/>
          <a:lstStyle/>
          <a:p>
            <a:pPr>
              <a:defRPr/>
            </a:pPr>
            <a:r>
              <a:rPr lang="en-US" smtClean="0"/>
              <a:t>OH PBS Network Training Materials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It’s critical</a:t>
            </a:r>
            <a:r>
              <a:rPr lang="en-US" baseline="0" dirty="0" smtClean="0"/>
              <a:t> to make sure that adults model the expectations as defined in the matrix.  For example, </a:t>
            </a:r>
            <a:r>
              <a:rPr lang="en-US" i="1" baseline="0" dirty="0" smtClean="0"/>
              <a:t>Use an Inside Voice</a:t>
            </a:r>
            <a:r>
              <a:rPr lang="en-US" baseline="0" dirty="0" smtClean="0"/>
              <a:t>, can mean different things to different students, families, and staff.  Staff will do well to define Use and Inside Voice so that it is consistently modeled for students and prevents the cultural mismatch of inside voice between school and home cultures.</a:t>
            </a:r>
            <a:endParaRPr lang="en-US" dirty="0"/>
          </a:p>
        </p:txBody>
      </p:sp>
      <p:sp>
        <p:nvSpPr>
          <p:cNvPr id="4" name="Header Placeholder 3"/>
          <p:cNvSpPr>
            <a:spLocks noGrp="1"/>
          </p:cNvSpPr>
          <p:nvPr>
            <p:ph type="hdr" sz="quarter" idx="10"/>
          </p:nvPr>
        </p:nvSpPr>
        <p:spPr/>
        <p:txBody>
          <a:bodyPr/>
          <a:lstStyle/>
          <a:p>
            <a:pPr>
              <a:defRPr/>
            </a:pPr>
            <a:r>
              <a:rPr lang="en-US" smtClean="0"/>
              <a:t>OH PBS Network Training Materials</a:t>
            </a:r>
            <a:endParaRPr lang="en-US"/>
          </a:p>
        </p:txBody>
      </p:sp>
      <p:sp>
        <p:nvSpPr>
          <p:cNvPr id="5" name="Footer Placeholder 4"/>
          <p:cNvSpPr>
            <a:spLocks noGrp="1"/>
          </p:cNvSpPr>
          <p:nvPr>
            <p:ph type="ftr" sz="quarter" idx="11"/>
          </p:nvPr>
        </p:nvSpPr>
        <p:spPr>
          <a:xfrm>
            <a:off x="1" y="8684929"/>
            <a:ext cx="2972421" cy="457512"/>
          </a:xfrm>
          <a:prstGeom prst="rect">
            <a:avLst/>
          </a:prstGeom>
        </p:spPr>
        <p:txBody>
          <a:bodyPr/>
          <a:lstStyle/>
          <a:p>
            <a:pPr>
              <a:defRPr/>
            </a:pPr>
            <a:r>
              <a:rPr lang="en-US" smtClean="0"/>
              <a:t>Quad 3: Shepard &amp; Stine 5.7.2010</a:t>
            </a:r>
            <a:endParaRPr lang="en-US"/>
          </a:p>
        </p:txBody>
      </p:sp>
      <p:sp>
        <p:nvSpPr>
          <p:cNvPr id="6" name="Slide Number Placeholder 5"/>
          <p:cNvSpPr>
            <a:spLocks noGrp="1"/>
          </p:cNvSpPr>
          <p:nvPr>
            <p:ph type="sldNum" sz="quarter" idx="12"/>
          </p:nvPr>
        </p:nvSpPr>
        <p:spPr/>
        <p:txBody>
          <a:bodyPr/>
          <a:lstStyle/>
          <a:p>
            <a:pPr>
              <a:defRPr/>
            </a:pPr>
            <a:fld id="{E4EF4557-6BC8-404B-B687-FD9BE6CD5A1B}"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ED0A110-C6B5-45F8-BD56-B64210AB7213}" type="slidenum">
              <a:rPr lang="en-US" smtClean="0"/>
              <a:pPr/>
              <a:t>3</a:t>
            </a:fld>
            <a:endParaRPr lang="en-US" dirty="0" smtClean="0"/>
          </a:p>
        </p:txBody>
      </p:sp>
      <p:sp>
        <p:nvSpPr>
          <p:cNvPr id="132099" name="Rectangle 1026"/>
          <p:cNvSpPr>
            <a:spLocks noGrp="1" noRot="1" noChangeAspect="1" noChangeArrowheads="1" noTextEdit="1"/>
          </p:cNvSpPr>
          <p:nvPr>
            <p:ph type="sldImg"/>
          </p:nvPr>
        </p:nvSpPr>
        <p:spPr>
          <a:ln/>
        </p:spPr>
      </p:sp>
      <p:sp>
        <p:nvSpPr>
          <p:cNvPr id="132100" name="Rectangle 1027"/>
          <p:cNvSpPr>
            <a:spLocks noGrp="1" noChangeArrowheads="1"/>
          </p:cNvSpPr>
          <p:nvPr>
            <p:ph type="body" idx="1"/>
          </p:nvPr>
        </p:nvSpPr>
        <p:spPr>
          <a:noFill/>
          <a:ln w="9525"/>
        </p:spPr>
        <p:txBody>
          <a:bodyPr/>
          <a:lstStyle/>
          <a:p>
            <a:endParaRPr lang="en-US" dirty="0" smtClean="0"/>
          </a:p>
          <a:p>
            <a:r>
              <a:rPr lang="en-US" dirty="0" smtClean="0"/>
              <a:t>Matrices should be unique</a:t>
            </a:r>
            <a:r>
              <a:rPr lang="en-US" baseline="0" dirty="0" smtClean="0"/>
              <a:t> and a match for the culture of the school community.  Engaging the team and staff colleagues in defining the expectations to develop the matrix is an important step in the process for buy-in and an effective tool for </a:t>
            </a:r>
            <a:r>
              <a:rPr lang="en-US" i="1" baseline="0" dirty="0" smtClean="0"/>
              <a:t>teaching</a:t>
            </a:r>
            <a:r>
              <a:rPr lang="en-US" baseline="0" dirty="0" smtClean="0"/>
              <a:t> expectations.</a:t>
            </a:r>
            <a:endParaRPr lang="en-US" dirty="0" smtClean="0"/>
          </a:p>
        </p:txBody>
      </p:sp>
      <p:sp>
        <p:nvSpPr>
          <p:cNvPr id="5" name="Footer Placeholder 4"/>
          <p:cNvSpPr>
            <a:spLocks noGrp="1"/>
          </p:cNvSpPr>
          <p:nvPr>
            <p:ph type="ftr" sz="quarter" idx="10"/>
          </p:nvPr>
        </p:nvSpPr>
        <p:spPr>
          <a:xfrm>
            <a:off x="1" y="8684929"/>
            <a:ext cx="2972421" cy="457512"/>
          </a:xfrm>
          <a:prstGeom prst="rect">
            <a:avLst/>
          </a:prstGeom>
        </p:spPr>
        <p:txBody>
          <a:bodyPr/>
          <a:lstStyle/>
          <a:p>
            <a:pPr>
              <a:defRPr/>
            </a:pPr>
            <a:r>
              <a:rPr lang="en-US" smtClean="0"/>
              <a:t>Quad 3: Shepard &amp; Stine 5.7.2010</a:t>
            </a:r>
            <a:endParaRPr lang="en-US"/>
          </a:p>
        </p:txBody>
      </p:sp>
      <p:sp>
        <p:nvSpPr>
          <p:cNvPr id="6" name="Header Placeholder 5"/>
          <p:cNvSpPr>
            <a:spLocks noGrp="1"/>
          </p:cNvSpPr>
          <p:nvPr>
            <p:ph type="hdr" sz="quarter" idx="11"/>
          </p:nvPr>
        </p:nvSpPr>
        <p:spPr/>
        <p:txBody>
          <a:bodyPr/>
          <a:lstStyle/>
          <a:p>
            <a:pPr>
              <a:defRPr/>
            </a:pPr>
            <a:r>
              <a:rPr lang="en-US" smtClean="0"/>
              <a:t>OH PBS Network Training Materials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0AC98C-B0DE-4EF7-B3D0-F258FA06EA30}"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AC98C-B0DE-4EF7-B3D0-F258FA06EA30}"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AC98C-B0DE-4EF7-B3D0-F258FA06EA30}"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pPr lvl="0"/>
            <a:endParaRPr lang="en-US" noProof="0" smtClean="0"/>
          </a:p>
        </p:txBody>
      </p:sp>
      <p:sp>
        <p:nvSpPr>
          <p:cNvPr id="4"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A892F99E-D197-4CDF-8A51-027CB9FE6250}"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AC98C-B0DE-4EF7-B3D0-F258FA06EA30}"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AC98C-B0DE-4EF7-B3D0-F258FA06EA30}"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AC98C-B0DE-4EF7-B3D0-F258FA06EA30}"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AC98C-B0DE-4EF7-B3D0-F258FA06EA30}" type="datetimeFigureOut">
              <a:rPr lang="en-US" smtClean="0"/>
              <a:pPr/>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AC98C-B0DE-4EF7-B3D0-F258FA06EA30}" type="datetimeFigureOut">
              <a:rPr lang="en-US" smtClean="0"/>
              <a:pPr/>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AC98C-B0DE-4EF7-B3D0-F258FA06EA30}" type="datetimeFigureOut">
              <a:rPr lang="en-US" smtClean="0"/>
              <a:pPr/>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AC98C-B0DE-4EF7-B3D0-F258FA06EA30}"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AC98C-B0DE-4EF7-B3D0-F258FA06EA30}"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CC074-AE77-4954-BC38-5559F50683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AC98C-B0DE-4EF7-B3D0-F258FA06EA30}" type="datetimeFigureOut">
              <a:rPr lang="en-US" smtClean="0"/>
              <a:pPr/>
              <a:t>3/26/2014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CC074-AE77-4954-BC38-5559F50683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oleObject" Target="../embeddings/Microsoft_Office_Word_97_-_2003_Document1.doc"/><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http://www.designedtoat.com/clipart3/indian14.gif"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990600"/>
          <a:ext cx="9093200" cy="6096000"/>
        </p:xfrm>
        <a:graphic>
          <a:graphicData uri="http://schemas.openxmlformats.org/presentationml/2006/ole">
            <p:oleObj spid="_x0000_s1026" name="Document" r:id="rId5" imgW="9195773" imgH="6324875" progId="Word.Document.8">
              <p:embed/>
            </p:oleObj>
          </a:graphicData>
        </a:graphic>
      </p:graphicFrame>
      <p:graphicFrame>
        <p:nvGraphicFramePr>
          <p:cNvPr id="5123" name="Object 3"/>
          <p:cNvGraphicFramePr>
            <a:graphicFrameLocks noChangeAspect="1"/>
          </p:cNvGraphicFramePr>
          <p:nvPr/>
        </p:nvGraphicFramePr>
        <p:xfrm>
          <a:off x="457200" y="228600"/>
          <a:ext cx="1149350" cy="1295400"/>
        </p:xfrm>
        <a:graphic>
          <a:graphicData uri="http://schemas.openxmlformats.org/presentationml/2006/ole">
            <p:oleObj spid="_x0000_s1027" name="Clip" r:id="rId6" imgW="4849368" imgH="9543288" progId="">
              <p:embed/>
            </p:oleObj>
          </a:graphicData>
        </a:graphic>
      </p:graphicFrame>
      <p:sp>
        <p:nvSpPr>
          <p:cNvPr id="4" name="Footer Placeholder 3"/>
          <p:cNvSpPr>
            <a:spLocks noGrp="1"/>
          </p:cNvSpPr>
          <p:nvPr>
            <p:ph type="ftr" sz="quarter" idx="11"/>
          </p:nvPr>
        </p:nvSpPr>
        <p:spPr/>
        <p:txBody>
          <a:bodyPr/>
          <a:lstStyle/>
          <a:p>
            <a:r>
              <a:rPr lang="en-US" smtClean="0"/>
              <a:t>HO 5a</a:t>
            </a:r>
            <a:endParaRPr lang="en-US"/>
          </a:p>
        </p:txBody>
      </p:sp>
    </p:spTree>
    <p:custDataLst>
      <p:tags r:id="rId2"/>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95263" y="776288"/>
            <a:ext cx="914400" cy="0"/>
          </a:xfrm>
          <a:prstGeom prst="rect">
            <a:avLst/>
          </a:prstGeom>
          <a:noFill/>
          <a:ln w="12700" cap="sq">
            <a:noFill/>
            <a:miter lim="800000"/>
            <a:headEnd type="none" w="sm" len="sm"/>
            <a:tailEnd type="none" w="sm" len="sm"/>
          </a:ln>
          <a:effectLst/>
        </p:spPr>
        <p:txBody>
          <a:bodyPr wrap="none">
            <a:spAutoFit/>
          </a:bodyPr>
          <a:lstStyle/>
          <a:p>
            <a:endParaRPr lang="en-US"/>
          </a:p>
        </p:txBody>
      </p:sp>
      <p:sp>
        <p:nvSpPr>
          <p:cNvPr id="15363" name="Text Box 3"/>
          <p:cNvSpPr txBox="1">
            <a:spLocks noChangeArrowheads="1"/>
          </p:cNvSpPr>
          <p:nvPr/>
        </p:nvSpPr>
        <p:spPr bwMode="auto">
          <a:xfrm>
            <a:off x="504825" y="84138"/>
            <a:ext cx="6172200" cy="457200"/>
          </a:xfrm>
          <a:prstGeom prst="rect">
            <a:avLst/>
          </a:prstGeom>
          <a:solidFill>
            <a:srgbClr val="FFFFFF"/>
          </a:solidFill>
          <a:ln w="9525">
            <a:noFill/>
            <a:miter lim="800000"/>
            <a:headEnd/>
            <a:tailEnd/>
          </a:ln>
        </p:spPr>
        <p:txBody>
          <a:bodyPr/>
          <a:lstStyle/>
          <a:p>
            <a:pPr algn="ctr" eaLnBrk="0" hangingPunct="0"/>
            <a:endParaRPr lang="en-US" sz="2400">
              <a:latin typeface="Times New Roman" pitchFamily="18" charset="0"/>
            </a:endParaRPr>
          </a:p>
        </p:txBody>
      </p:sp>
      <p:sp>
        <p:nvSpPr>
          <p:cNvPr id="15364" name="Rectangle 4"/>
          <p:cNvSpPr>
            <a:spLocks noChangeArrowheads="1"/>
          </p:cNvSpPr>
          <p:nvPr/>
        </p:nvSpPr>
        <p:spPr bwMode="auto">
          <a:xfrm>
            <a:off x="0" y="-9525"/>
            <a:ext cx="785813" cy="0"/>
          </a:xfrm>
          <a:prstGeom prst="rect">
            <a:avLst/>
          </a:prstGeom>
          <a:noFill/>
          <a:ln w="12700" cap="sq">
            <a:noFill/>
            <a:miter lim="800000"/>
            <a:headEnd type="none" w="sm" len="sm"/>
            <a:tailEnd type="none" w="sm" len="sm"/>
          </a:ln>
          <a:effectLst/>
        </p:spPr>
        <p:txBody>
          <a:bodyPr wrap="none">
            <a:spAutoFit/>
          </a:bodyPr>
          <a:lstStyle/>
          <a:p>
            <a:endParaRPr lang="en-US"/>
          </a:p>
        </p:txBody>
      </p:sp>
      <p:sp>
        <p:nvSpPr>
          <p:cNvPr id="15365" name="Text Box 5"/>
          <p:cNvSpPr txBox="1">
            <a:spLocks noChangeArrowheads="1"/>
          </p:cNvSpPr>
          <p:nvPr/>
        </p:nvSpPr>
        <p:spPr bwMode="auto">
          <a:xfrm>
            <a:off x="1295400" y="0"/>
            <a:ext cx="6705600" cy="457200"/>
          </a:xfrm>
          <a:prstGeom prst="rect">
            <a:avLst/>
          </a:prstGeom>
          <a:solidFill>
            <a:srgbClr val="FFFFFF"/>
          </a:solidFill>
          <a:ln w="9525">
            <a:noFill/>
            <a:miter lim="800000"/>
            <a:headEnd/>
            <a:tailEnd/>
          </a:ln>
        </p:spPr>
        <p:txBody>
          <a:bodyPr/>
          <a:lstStyle/>
          <a:p>
            <a:pPr algn="ctr" eaLnBrk="0" hangingPunct="0"/>
            <a:r>
              <a:rPr lang="en-US" sz="2800" b="1" dirty="0">
                <a:latin typeface="Maiandra GD" pitchFamily="34" charset="0"/>
                <a:ea typeface="Times" pitchFamily="18" charset="0"/>
                <a:cs typeface="Arial" pitchFamily="34" charset="0"/>
              </a:rPr>
              <a:t>Spinning Hills Positive Behavior Support</a:t>
            </a:r>
            <a:endParaRPr lang="en-US" sz="2800" dirty="0">
              <a:latin typeface="Times New Roman" pitchFamily="18" charset="0"/>
              <a:ea typeface="Times" pitchFamily="18" charset="0"/>
              <a:cs typeface="Arial" pitchFamily="34" charset="0"/>
            </a:endParaRPr>
          </a:p>
        </p:txBody>
      </p:sp>
      <p:graphicFrame>
        <p:nvGraphicFramePr>
          <p:cNvPr id="15366" name="Group 6"/>
          <p:cNvGraphicFramePr>
            <a:graphicFrameLocks noGrp="1"/>
          </p:cNvGraphicFramePr>
          <p:nvPr/>
        </p:nvGraphicFramePr>
        <p:xfrm>
          <a:off x="228600" y="685800"/>
          <a:ext cx="8763000" cy="5935884"/>
        </p:xfrm>
        <a:graphic>
          <a:graphicData uri="http://schemas.openxmlformats.org/drawingml/2006/table">
            <a:tbl>
              <a:tblPr/>
              <a:tblGrid>
                <a:gridCol w="987794"/>
                <a:gridCol w="2075019"/>
                <a:gridCol w="2042417"/>
                <a:gridCol w="1854965"/>
                <a:gridCol w="1802805"/>
              </a:tblGrid>
              <a:tr h="3490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Arial" pitchFamily="34" charset="0"/>
                        </a:rPr>
                        <a:t>Area	</a:t>
                      </a:r>
                      <a:endParaRPr kumimoji="0" lang="en-US" sz="27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pitchFamily="18" charset="0"/>
                          <a:cs typeface="Arial" pitchFamily="34" charset="0"/>
                        </a:rPr>
                        <a:t>Be Respectful</a:t>
                      </a:r>
                      <a:endParaRPr kumimoji="0" lang="en-US" sz="2700" b="0" i="0" u="none" strike="noStrike" cap="none" normalizeH="0" baseline="0" dirty="0" smtClean="0">
                        <a:ln>
                          <a:noFill/>
                        </a:ln>
                        <a:solidFill>
                          <a:schemeClr val="tx1"/>
                        </a:solidFill>
                        <a:effectLst/>
                        <a:latin typeface="Times New Roman" pitchFamily="18" charset="0"/>
                        <a:ea typeface="Times"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Be Responsible</a:t>
                      </a:r>
                      <a:endParaRPr kumimoji="0" lang="en-US" sz="2700" b="0" i="0" u="none" strike="noStrike" cap="none" normalizeH="0" baseline="0" smtClean="0">
                        <a:ln>
                          <a:noFill/>
                        </a:ln>
                        <a:solidFill>
                          <a:schemeClr val="tx1"/>
                        </a:solidFill>
                        <a:effectLst/>
                        <a:latin typeface="Times New Roman" pitchFamily="18" charset="0"/>
                        <a:ea typeface="Times"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Be a Problem Solver</a:t>
                      </a:r>
                      <a:endParaRPr kumimoji="0" lang="en-US" sz="2700" b="0" i="0" u="none" strike="noStrike" cap="none" normalizeH="0" baseline="0" smtClean="0">
                        <a:ln>
                          <a:noFill/>
                        </a:ln>
                        <a:solidFill>
                          <a:schemeClr val="tx1"/>
                        </a:solidFill>
                        <a:effectLst/>
                        <a:latin typeface="Times New Roman" pitchFamily="18" charset="0"/>
                        <a:ea typeface="Times"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Be Trustworthy</a:t>
                      </a:r>
                      <a:endParaRPr kumimoji="0" lang="en-US" sz="2700" b="0" i="0" u="none" strike="noStrike" cap="none" normalizeH="0" baseline="0" smtClean="0">
                        <a:ln>
                          <a:noFill/>
                        </a:ln>
                        <a:solidFill>
                          <a:schemeClr val="tx1"/>
                        </a:solidFill>
                        <a:effectLst/>
                        <a:latin typeface="Times New Roman" pitchFamily="18" charset="0"/>
                        <a:ea typeface="Times"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0363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Hallway</a:t>
                      </a:r>
                      <a:endParaRPr kumimoji="0" lang="en-US" sz="2700" b="0" i="0" u="none" strike="noStrike" cap="none" normalizeH="0" baseline="0" smtClean="0">
                        <a:ln>
                          <a:noFill/>
                        </a:ln>
                        <a:solidFill>
                          <a:schemeClr val="tx1"/>
                        </a:solidFill>
                        <a:effectLst/>
                        <a:latin typeface="Times New Roman" pitchFamily="18" charset="0"/>
                        <a:ea typeface="Times"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*Respect others’ personal space and property</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*Maintain appropriate distance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*Be quiet</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*Keep hands, feet &amp; objects to yourself</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*Use appropriate language</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Arial" pitchFamily="34" charset="0"/>
                        </a:rPr>
                        <a:t>*Walk behind teacher/leader in single file as directed</a:t>
                      </a:r>
                      <a:endParaRPr kumimoji="0" lang="en-US" sz="12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Arial" pitchFamily="34" charset="0"/>
                        </a:rPr>
                        <a:t>*Eyes forward</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*Go directly to destination</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*Have a pass</a:t>
                      </a:r>
                      <a:endParaRPr kumimoji="0" lang="en-US" sz="27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*Think before you act</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*Report serious problems to staff/teachers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*If in a disagreement with peer, walk away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*Avoid looking at or paying attention to distractions</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*Be truthful</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*Do what’s right, even when no one is watching</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*Get materials and go back to class immediately</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0363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Cafeteria</a:t>
                      </a:r>
                      <a:endParaRPr kumimoji="0" lang="en-US" sz="2700" b="0" i="0" u="none" strike="noStrike" cap="none" normalizeH="0" baseline="0" smtClean="0">
                        <a:ln>
                          <a:noFill/>
                        </a:ln>
                        <a:solidFill>
                          <a:schemeClr val="tx1"/>
                        </a:solidFill>
                        <a:effectLst/>
                        <a:latin typeface="Times New Roman" pitchFamily="18" charset="0"/>
                        <a:ea typeface="Times"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*Use inside voice</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*Be polite and use good manners to peers and staff</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*Keep hands, feet &amp; objects to yourself</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*Use appropriate language</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*Have money/ID ready</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*Carefully dispose of trays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*Clean up area</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*Walk to assigned table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*Stay seated until finished</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*Think before you act</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*Report serious problems to staff/teachers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*If in a disagreement with peer, walk away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*Avoid looking at or paying attention to distractions</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*Be truthful</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*Report problems to staff/teachers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*Pay for all items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*Stay in place in line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*Do what’s right, even when no one is watching</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895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Restroom</a:t>
                      </a:r>
                      <a:endParaRPr kumimoji="0" lang="en-US" sz="2700" b="0" i="0" u="none" strike="noStrike" cap="none" normalizeH="0" baseline="0" smtClean="0">
                        <a:ln>
                          <a:noFill/>
                        </a:ln>
                        <a:solidFill>
                          <a:schemeClr val="tx1"/>
                        </a:solidFill>
                        <a:effectLst/>
                        <a:latin typeface="Times New Roman" pitchFamily="18" charset="0"/>
                        <a:ea typeface="Times"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*Give privacy to others</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*Use facilities and supplies correctly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*Wait your turn quietly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*Use inside voice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*Keep hands, feet &amp; objects to yourself</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*Use appropriate language</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*Wash hands and clean up after yourself and others</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*Inform teacher of any facility problem</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*Use facilities in a timely manner</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*Think before you act</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*Report serious problems to staff/teachers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*If in a disagreement with peer, walk away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*Avoid looking at or paying attention to distractions</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*Be truthful</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*Use restroom only when needed and for the correct purpose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*Do what’s right, even when no one is watching</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26544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Arrival/</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Breakfast</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*Keep hands, feet &amp; objects to yourself</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*Use appropriate language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*Enter building quietly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*Use inside voice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*Be polite and use good manners</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*Put belongings in assigned area</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*Walk directly to cafeteria</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*Be in classroom on time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*Stay seated in the gym until dismissed by the staff</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*Follow hallway rules</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*Think before you act</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*Report serious problems to staff/teachers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*If in a disagreement with peer, walk away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*Avoid looking at or paying attention to distractions</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Arial" pitchFamily="34" charset="0"/>
                        </a:rPr>
                        <a:t>*Be truthful </a:t>
                      </a:r>
                      <a:endParaRPr kumimoji="0" lang="en-US" sz="12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Arial" pitchFamily="34" charset="0"/>
                        </a:rPr>
                        <a:t>*Report problems to staff/teachers</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*Finish your breakfast in the cafeteria</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*Get materials and go back to class immediately</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*Do what’s right, even when no one is watching</a:t>
                      </a:r>
                      <a:endParaRPr kumimoji="0" lang="en-US" sz="27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0363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pitchFamily="18" charset="0"/>
                          <a:cs typeface="Arial" pitchFamily="34" charset="0"/>
                        </a:rPr>
                        <a:t>Dismissal</a:t>
                      </a:r>
                      <a:endParaRPr kumimoji="0" lang="en-US" sz="2700" b="0" i="0" u="none" strike="noStrike" cap="none" normalizeH="0" baseline="0" smtClean="0">
                        <a:ln>
                          <a:noFill/>
                        </a:ln>
                        <a:solidFill>
                          <a:schemeClr val="tx1"/>
                        </a:solidFill>
                        <a:effectLst/>
                        <a:latin typeface="Times New Roman" pitchFamily="18" charset="0"/>
                        <a:ea typeface="Times" pitchFamily="18" charset="0"/>
                        <a:cs typeface="Arial"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*Use appropriate voice </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*Be silent during announcements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*Be patient when waiting to board the bus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*Keep hands, feet &amp; objects to yourself</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*Use appropriate language </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Arial" pitchFamily="34" charset="0"/>
                        </a:rPr>
                        <a:t>*Leave when dismissed by teachers</a:t>
                      </a:r>
                      <a:endParaRPr kumimoji="0" lang="en-US" sz="12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Arial" pitchFamily="34" charset="0"/>
                        </a:rPr>
                        <a:t>*Walk behind teacher/leader in single file as directed</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*Walk to bus/car using the sidewalk/steps</a:t>
                      </a:r>
                      <a:endParaRPr kumimoji="0" lang="en-US" sz="27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*Think before you act</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pitchFamily="18" charset="0"/>
                          <a:cs typeface="Arial" pitchFamily="34" charset="0"/>
                        </a:rPr>
                        <a:t>*Report serious problems to staff/teachers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*If in a disagreement with peer, walk away</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*Avoid looking at or paying attention to distractions</a:t>
                      </a:r>
                      <a:endParaRPr kumimoji="0" lang="en-US" sz="27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Arial" pitchFamily="34" charset="0"/>
                        </a:rPr>
                        <a:t>*Be truthful</a:t>
                      </a:r>
                      <a:endParaRPr kumimoji="0" lang="en-US" sz="12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pitchFamily="18" charset="0"/>
                          <a:cs typeface="Arial" pitchFamily="34" charset="0"/>
                        </a:rPr>
                        <a:t>*Do what’s right, even when no one is watching</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*Get materials and go back to class immediately</a:t>
                      </a:r>
                      <a:endParaRPr kumimoji="0" lang="en-US" sz="27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15410" name="Rectangle 50"/>
          <p:cNvSpPr>
            <a:spLocks noChangeArrowheads="1"/>
          </p:cNvSpPr>
          <p:nvPr/>
        </p:nvSpPr>
        <p:spPr bwMode="auto">
          <a:xfrm>
            <a:off x="0" y="7559675"/>
            <a:ext cx="9144000" cy="0"/>
          </a:xfrm>
          <a:prstGeom prst="rect">
            <a:avLst/>
          </a:prstGeom>
          <a:noFill/>
          <a:ln w="12700" cap="sq">
            <a:noFill/>
            <a:miter lim="800000"/>
            <a:headEnd type="none" w="sm" len="sm"/>
            <a:tailEnd type="none" w="sm" len="sm"/>
          </a:ln>
          <a:effectLst/>
        </p:spPr>
        <p:txBody>
          <a:bodyPr wrap="none" anchor="ctr">
            <a:spAutoFit/>
          </a:bodyPr>
          <a:lstStyle/>
          <a:p>
            <a:pPr eaLnBrk="0" hangingPunct="0"/>
            <a:endParaRPr lang="en-US" sz="2400">
              <a:latin typeface="Times New Roman" pitchFamily="18" charset="0"/>
            </a:endParaRPr>
          </a:p>
        </p:txBody>
      </p:sp>
      <p:pic>
        <p:nvPicPr>
          <p:cNvPr id="15411" name="Picture 51" descr="indian chief"/>
          <p:cNvPicPr>
            <a:picLocks noChangeAspect="1" noChangeArrowheads="1"/>
          </p:cNvPicPr>
          <p:nvPr/>
        </p:nvPicPr>
        <p:blipFill>
          <a:blip r:embed="rId4" r:link="rId5" cstate="print"/>
          <a:srcRect/>
          <a:stretch>
            <a:fillRect/>
          </a:stretch>
        </p:blipFill>
        <p:spPr bwMode="auto">
          <a:xfrm>
            <a:off x="685800" y="0"/>
            <a:ext cx="744538" cy="914400"/>
          </a:xfrm>
          <a:prstGeom prst="rect">
            <a:avLst/>
          </a:prstGeom>
          <a:noFill/>
          <a:ln w="9525">
            <a:noFill/>
            <a:miter lim="800000"/>
            <a:headEnd/>
            <a:tailEnd/>
          </a:ln>
        </p:spPr>
      </p:pic>
      <p:pic>
        <p:nvPicPr>
          <p:cNvPr id="15412" name="Picture 52" descr="indian chief"/>
          <p:cNvPicPr>
            <a:picLocks noChangeAspect="1" noChangeArrowheads="1"/>
          </p:cNvPicPr>
          <p:nvPr/>
        </p:nvPicPr>
        <p:blipFill>
          <a:blip r:embed="rId4" r:link="rId5" cstate="print"/>
          <a:srcRect/>
          <a:stretch>
            <a:fillRect/>
          </a:stretch>
        </p:blipFill>
        <p:spPr bwMode="auto">
          <a:xfrm>
            <a:off x="8523552" y="0"/>
            <a:ext cx="620448" cy="762000"/>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pPr>
              <a:defRPr/>
            </a:pPr>
            <a:r>
              <a:rPr lang="en-US" smtClean="0"/>
              <a:t>HO 5b</a:t>
            </a:r>
            <a:endParaRPr lang="en-US"/>
          </a:p>
        </p:txBody>
      </p:sp>
    </p:spTree>
    <p:custDataLst>
      <p:tags r:id="rId1"/>
    </p:custData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Rot="1"/>
          </p:cNvGrpSpPr>
          <p:nvPr/>
        </p:nvGrpSpPr>
        <p:grpSpPr bwMode="auto">
          <a:xfrm>
            <a:off x="304800" y="914400"/>
            <a:ext cx="8534400" cy="5410200"/>
            <a:chOff x="192" y="720"/>
            <a:chExt cx="5376" cy="2880"/>
          </a:xfrm>
        </p:grpSpPr>
        <p:sp>
          <p:nvSpPr>
            <p:cNvPr id="56330" name="Rectangle 3"/>
            <p:cNvSpPr>
              <a:spLocks noChangeArrowheads="1"/>
            </p:cNvSpPr>
            <p:nvPr/>
          </p:nvSpPr>
          <p:spPr bwMode="auto">
            <a:xfrm>
              <a:off x="4672" y="2565"/>
              <a:ext cx="896" cy="1035"/>
            </a:xfrm>
            <a:prstGeom prst="rect">
              <a:avLst/>
            </a:prstGeom>
            <a:noFill/>
            <a:ln w="9525">
              <a:noFill/>
              <a:miter lim="800000"/>
              <a:headEnd/>
              <a:tailEnd/>
            </a:ln>
          </p:spPr>
          <p:txBody>
            <a:bodyPr/>
            <a:lstStyle/>
            <a:p>
              <a:pPr marL="114300" indent="-114300"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Accept consequences</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Use strategies (i.e. rock, paper, scissors)</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Think before you act</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Talk through disagreement</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Play cooperatively</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Seek help</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Be peaceful</a:t>
              </a:r>
              <a:r>
                <a:rPr lang="en-US" sz="900" dirty="0"/>
                <a:t> </a:t>
              </a:r>
            </a:p>
          </p:txBody>
        </p:sp>
        <p:sp>
          <p:nvSpPr>
            <p:cNvPr id="56331" name="Rectangle 4"/>
            <p:cNvSpPr>
              <a:spLocks noChangeArrowheads="1"/>
            </p:cNvSpPr>
            <p:nvPr/>
          </p:nvSpPr>
          <p:spPr bwMode="auto">
            <a:xfrm>
              <a:off x="3776" y="2565"/>
              <a:ext cx="896" cy="1035"/>
            </a:xfrm>
            <a:prstGeom prst="rect">
              <a:avLst/>
            </a:prstGeom>
            <a:noFill/>
            <a:ln w="9525">
              <a:noFill/>
              <a:miter lim="800000"/>
              <a:headEnd/>
              <a:tailEnd/>
            </a:ln>
          </p:spPr>
          <p:txBody>
            <a:bodyPr/>
            <a:lstStyle/>
            <a:p>
              <a:pPr marL="114300" indent="-114300"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Stay in assigned area</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Stand quiet and still when recess is lost</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Keep hands, feet, objects to self</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Keep a safe distance</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Avoid conflict</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Speak appropriately</a:t>
              </a:r>
              <a:r>
                <a:rPr lang="en-US" sz="900" dirty="0"/>
                <a:t> </a:t>
              </a:r>
            </a:p>
          </p:txBody>
        </p:sp>
        <p:sp>
          <p:nvSpPr>
            <p:cNvPr id="56332" name="Rectangle 5"/>
            <p:cNvSpPr>
              <a:spLocks noChangeArrowheads="1"/>
            </p:cNvSpPr>
            <p:nvPr/>
          </p:nvSpPr>
          <p:spPr bwMode="auto">
            <a:xfrm>
              <a:off x="2880" y="2565"/>
              <a:ext cx="896" cy="1035"/>
            </a:xfrm>
            <a:prstGeom prst="rect">
              <a:avLst/>
            </a:prstGeom>
            <a:noFill/>
            <a:ln w="9525">
              <a:noFill/>
              <a:miter lim="800000"/>
              <a:headEnd/>
              <a:tailEnd/>
            </a:ln>
          </p:spPr>
          <p:txBody>
            <a:bodyPr/>
            <a:lstStyle/>
            <a:p>
              <a:pPr marL="114300" indent="-114300"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Follow directions</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Pay attention to surroundings</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Use equipment appropriately</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Keep a safe distance</a:t>
              </a:r>
              <a:r>
                <a:rPr lang="en-US" sz="900" dirty="0"/>
                <a:t> </a:t>
              </a:r>
            </a:p>
          </p:txBody>
        </p:sp>
        <p:sp>
          <p:nvSpPr>
            <p:cNvPr id="56333" name="Rectangle 6"/>
            <p:cNvSpPr>
              <a:spLocks noChangeArrowheads="1"/>
            </p:cNvSpPr>
            <p:nvPr/>
          </p:nvSpPr>
          <p:spPr bwMode="auto">
            <a:xfrm>
              <a:off x="1968" y="2545"/>
              <a:ext cx="896" cy="1035"/>
            </a:xfrm>
            <a:prstGeom prst="rect">
              <a:avLst/>
            </a:prstGeom>
            <a:noFill/>
            <a:ln w="9525">
              <a:noFill/>
              <a:miter lim="800000"/>
              <a:headEnd/>
              <a:tailEnd/>
            </a:ln>
          </p:spPr>
          <p:txBody>
            <a:bodyPr/>
            <a:lstStyle/>
            <a:p>
              <a:pPr marL="84138" indent="-84138"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Play cooperatively</a:t>
              </a:r>
              <a:r>
                <a:rPr lang="en-US" sz="900" dirty="0">
                  <a:solidFill>
                    <a:srgbClr val="333333"/>
                  </a:solidFill>
                  <a:cs typeface="Arial" charset="0"/>
                </a:rPr>
                <a:t> </a:t>
              </a:r>
              <a:endParaRPr lang="en-US" sz="900" dirty="0">
                <a:cs typeface="Times New Roman" pitchFamily="18" charset="0"/>
              </a:endParaRPr>
            </a:p>
            <a:p>
              <a:pPr marL="84138" indent="-84138"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Accept consequences</a:t>
              </a:r>
              <a:r>
                <a:rPr lang="en-US" sz="900" dirty="0">
                  <a:solidFill>
                    <a:srgbClr val="333333"/>
                  </a:solidFill>
                  <a:cs typeface="Arial" charset="0"/>
                </a:rPr>
                <a:t> </a:t>
              </a:r>
              <a:endParaRPr lang="en-US" sz="900" dirty="0">
                <a:cs typeface="Times New Roman" pitchFamily="18" charset="0"/>
              </a:endParaRPr>
            </a:p>
            <a:p>
              <a:pPr marL="84138" indent="-84138"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Play safely</a:t>
              </a:r>
              <a:r>
                <a:rPr lang="en-US" sz="900" dirty="0">
                  <a:solidFill>
                    <a:srgbClr val="333333"/>
                  </a:solidFill>
                  <a:cs typeface="Arial" charset="0"/>
                </a:rPr>
                <a:t> </a:t>
              </a:r>
              <a:endParaRPr lang="en-US" sz="900" dirty="0">
                <a:cs typeface="Times New Roman" pitchFamily="18" charset="0"/>
              </a:endParaRPr>
            </a:p>
            <a:p>
              <a:pPr marL="84138" indent="-84138"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Ask for help</a:t>
              </a:r>
              <a:r>
                <a:rPr lang="en-US" sz="900" dirty="0">
                  <a:solidFill>
                    <a:srgbClr val="333333"/>
                  </a:solidFill>
                  <a:cs typeface="Arial" charset="0"/>
                </a:rPr>
                <a:t> </a:t>
              </a:r>
              <a:endParaRPr lang="en-US" sz="900" dirty="0">
                <a:cs typeface="Times New Roman" pitchFamily="18" charset="0"/>
              </a:endParaRPr>
            </a:p>
            <a:p>
              <a:pPr marL="84138" indent="-84138"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Line up at signal</a:t>
              </a:r>
              <a:r>
                <a:rPr lang="en-US" sz="900" dirty="0">
                  <a:solidFill>
                    <a:srgbClr val="333333"/>
                  </a:solidFill>
                  <a:cs typeface="Arial" charset="0"/>
                </a:rPr>
                <a:t> </a:t>
              </a:r>
              <a:endParaRPr lang="en-US" sz="900" dirty="0">
                <a:cs typeface="Times New Roman" pitchFamily="18" charset="0"/>
              </a:endParaRPr>
            </a:p>
            <a:p>
              <a:pPr marL="84138" indent="-84138"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Store and use equipment properly</a:t>
              </a:r>
              <a:r>
                <a:rPr lang="en-US" sz="900" dirty="0"/>
                <a:t> </a:t>
              </a:r>
            </a:p>
          </p:txBody>
        </p:sp>
        <p:sp>
          <p:nvSpPr>
            <p:cNvPr id="56334" name="Rectangle 7"/>
            <p:cNvSpPr>
              <a:spLocks noChangeArrowheads="1"/>
            </p:cNvSpPr>
            <p:nvPr/>
          </p:nvSpPr>
          <p:spPr bwMode="auto">
            <a:xfrm>
              <a:off x="1088" y="2565"/>
              <a:ext cx="896" cy="1035"/>
            </a:xfrm>
            <a:prstGeom prst="rect">
              <a:avLst/>
            </a:prstGeom>
            <a:noFill/>
            <a:ln w="9525">
              <a:noFill/>
              <a:miter lim="800000"/>
              <a:headEnd/>
              <a:tailEnd/>
            </a:ln>
          </p:spPr>
          <p:txBody>
            <a:bodyPr/>
            <a:lstStyle/>
            <a:p>
              <a:pPr marL="98425" indent="-98425"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Take turns/wait your turn</a:t>
              </a:r>
              <a:r>
                <a:rPr lang="en-US" sz="900" dirty="0">
                  <a:solidFill>
                    <a:srgbClr val="333333"/>
                  </a:solidFill>
                  <a:cs typeface="Arial" charset="0"/>
                </a:rPr>
                <a:t> </a:t>
              </a:r>
              <a:endParaRPr lang="en-US" sz="900" dirty="0">
                <a:cs typeface="Times New Roman" pitchFamily="18" charset="0"/>
              </a:endParaRPr>
            </a:p>
            <a:p>
              <a:pPr marL="98425" indent="-98425"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Keep hands, feet, objects to self</a:t>
              </a:r>
              <a:r>
                <a:rPr lang="en-US" sz="900" dirty="0">
                  <a:solidFill>
                    <a:srgbClr val="333333"/>
                  </a:solidFill>
                  <a:cs typeface="Arial" charset="0"/>
                </a:rPr>
                <a:t> </a:t>
              </a:r>
              <a:endParaRPr lang="en-US" sz="900" dirty="0">
                <a:cs typeface="Times New Roman" pitchFamily="18" charset="0"/>
              </a:endParaRPr>
            </a:p>
            <a:p>
              <a:pPr marL="98425" indent="-98425"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Speak to/treat others kindly</a:t>
              </a:r>
              <a:r>
                <a:rPr lang="en-US" sz="900" dirty="0">
                  <a:solidFill>
                    <a:srgbClr val="333333"/>
                  </a:solidFill>
                  <a:cs typeface="Arial" charset="0"/>
                </a:rPr>
                <a:t> </a:t>
              </a:r>
              <a:endParaRPr lang="en-US" sz="900" dirty="0">
                <a:cs typeface="Times New Roman" pitchFamily="18" charset="0"/>
              </a:endParaRPr>
            </a:p>
            <a:p>
              <a:pPr marL="98425" indent="-98425"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Take care of equipment</a:t>
              </a:r>
              <a:r>
                <a:rPr lang="en-US" sz="900" dirty="0">
                  <a:solidFill>
                    <a:srgbClr val="333333"/>
                  </a:solidFill>
                  <a:cs typeface="Arial" charset="0"/>
                </a:rPr>
                <a:t> </a:t>
              </a:r>
              <a:endParaRPr lang="en-US" sz="900" dirty="0">
                <a:cs typeface="Times New Roman" pitchFamily="18" charset="0"/>
              </a:endParaRPr>
            </a:p>
            <a:p>
              <a:pPr marL="98425" indent="-98425"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Follow signals</a:t>
              </a:r>
              <a:r>
                <a:rPr lang="en-US" sz="900" dirty="0"/>
                <a:t> </a:t>
              </a:r>
            </a:p>
          </p:txBody>
        </p:sp>
        <p:sp>
          <p:nvSpPr>
            <p:cNvPr id="56335" name="Rectangle 8"/>
            <p:cNvSpPr>
              <a:spLocks noChangeArrowheads="1"/>
            </p:cNvSpPr>
            <p:nvPr/>
          </p:nvSpPr>
          <p:spPr bwMode="auto">
            <a:xfrm>
              <a:off x="192" y="2565"/>
              <a:ext cx="896" cy="1035"/>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r>
                <a:rPr lang="en-US" sz="1000" dirty="0">
                  <a:solidFill>
                    <a:srgbClr val="333333"/>
                  </a:solidFill>
                  <a:latin typeface="Arial Black" pitchFamily="34" charset="0"/>
                  <a:cs typeface="Times New Roman" pitchFamily="18" charset="0"/>
                </a:rPr>
                <a:t>Playground</a:t>
              </a:r>
              <a:r>
                <a:rPr lang="en-US" sz="1000" dirty="0"/>
                <a:t> </a:t>
              </a:r>
            </a:p>
          </p:txBody>
        </p:sp>
        <p:sp>
          <p:nvSpPr>
            <p:cNvPr id="56336" name="Rectangle 9"/>
            <p:cNvSpPr>
              <a:spLocks noChangeArrowheads="1"/>
            </p:cNvSpPr>
            <p:nvPr/>
          </p:nvSpPr>
          <p:spPr bwMode="auto">
            <a:xfrm>
              <a:off x="4656" y="1856"/>
              <a:ext cx="896" cy="709"/>
            </a:xfrm>
            <a:prstGeom prst="rect">
              <a:avLst/>
            </a:prstGeom>
            <a:noFill/>
            <a:ln w="9525">
              <a:noFill/>
              <a:miter lim="800000"/>
              <a:headEnd/>
              <a:tailEnd/>
            </a:ln>
          </p:spPr>
          <p:txBody>
            <a:bodyPr/>
            <a:lstStyle/>
            <a:p>
              <a:pPr marL="114300" indent="-114300" eaLnBrk="1" hangingPunct="1">
                <a:spcBef>
                  <a:spcPct val="20000"/>
                </a:spcBef>
                <a:buClr>
                  <a:srgbClr val="333333"/>
                </a:buClr>
                <a:buSzPct val="70000"/>
                <a:buFont typeface="Wingdings" pitchFamily="2" charset="2"/>
                <a:buNone/>
              </a:pPr>
              <a:r>
                <a:rPr lang="en-US" sz="900" dirty="0">
                  <a:solidFill>
                    <a:srgbClr val="333333"/>
                  </a:solidFill>
                  <a:latin typeface="Symbol" pitchFamily="18" charset="2"/>
                  <a:cs typeface="Arial" charset="0"/>
                </a:rPr>
                <a:t>· </a:t>
              </a:r>
              <a:r>
                <a:rPr lang="en-US" sz="900" dirty="0">
                  <a:solidFill>
                    <a:srgbClr val="333333"/>
                  </a:solidFill>
                  <a:latin typeface="Arial Narrow" pitchFamily="34" charset="0"/>
                  <a:cs typeface="Times New Roman" pitchFamily="18" charset="0"/>
                </a:rPr>
                <a:t> Get everything you need when you go through the line</a:t>
              </a:r>
              <a:r>
                <a:rPr lang="en-US" sz="900" dirty="0"/>
                <a:t> </a:t>
              </a:r>
            </a:p>
          </p:txBody>
        </p:sp>
        <p:sp>
          <p:nvSpPr>
            <p:cNvPr id="56337" name="Rectangle 10"/>
            <p:cNvSpPr>
              <a:spLocks noChangeArrowheads="1"/>
            </p:cNvSpPr>
            <p:nvPr/>
          </p:nvSpPr>
          <p:spPr bwMode="auto">
            <a:xfrm>
              <a:off x="3776" y="1856"/>
              <a:ext cx="896" cy="709"/>
            </a:xfrm>
            <a:prstGeom prst="rect">
              <a:avLst/>
            </a:prstGeom>
            <a:noFill/>
            <a:ln w="9525">
              <a:noFill/>
              <a:miter lim="800000"/>
              <a:headEnd/>
              <a:tailEnd/>
            </a:ln>
          </p:spPr>
          <p:txBody>
            <a:bodyPr/>
            <a:lstStyle/>
            <a:p>
              <a:pPr marL="114300" indent="-114300"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Stay seated</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Raise hand if you need something</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Food stays in cafeteria</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Eat only own food</a:t>
              </a:r>
              <a:r>
                <a:rPr lang="en-US" sz="900" dirty="0">
                  <a:solidFill>
                    <a:srgbClr val="333333"/>
                  </a:solidFill>
                  <a:cs typeface="Arial" charset="0"/>
                </a:rPr>
                <a:t> </a:t>
              </a:r>
              <a:endParaRPr lang="en-US" sz="900" dirty="0">
                <a:cs typeface="Times New Roman" pitchFamily="18" charset="0"/>
              </a:endParaRPr>
            </a:p>
            <a:p>
              <a:pPr marL="114300" indent="-114300"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Walk</a:t>
              </a:r>
              <a:r>
                <a:rPr lang="en-US" sz="900" dirty="0"/>
                <a:t> </a:t>
              </a:r>
            </a:p>
          </p:txBody>
        </p:sp>
        <p:sp>
          <p:nvSpPr>
            <p:cNvPr id="56338" name="Rectangle 11"/>
            <p:cNvSpPr>
              <a:spLocks noChangeArrowheads="1"/>
            </p:cNvSpPr>
            <p:nvPr/>
          </p:nvSpPr>
          <p:spPr bwMode="auto">
            <a:xfrm>
              <a:off x="2880" y="1856"/>
              <a:ext cx="896" cy="709"/>
            </a:xfrm>
            <a:prstGeom prst="rect">
              <a:avLst/>
            </a:prstGeom>
            <a:noFill/>
            <a:ln w="9525">
              <a:noFill/>
              <a:miter lim="800000"/>
              <a:headEnd/>
              <a:tailEnd/>
            </a:ln>
          </p:spPr>
          <p:txBody>
            <a:bodyPr/>
            <a:lstStyle/>
            <a:p>
              <a:pPr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Use time to eat</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Have money/lunch card</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Carry tray with two hands</a:t>
              </a:r>
              <a:r>
                <a:rPr lang="en-US" sz="900" dirty="0"/>
                <a:t> </a:t>
              </a:r>
            </a:p>
          </p:txBody>
        </p:sp>
        <p:sp>
          <p:nvSpPr>
            <p:cNvPr id="56339" name="Rectangle 12"/>
            <p:cNvSpPr>
              <a:spLocks noChangeArrowheads="1"/>
            </p:cNvSpPr>
            <p:nvPr/>
          </p:nvSpPr>
          <p:spPr bwMode="auto">
            <a:xfrm>
              <a:off x="1984" y="1856"/>
              <a:ext cx="896" cy="709"/>
            </a:xfrm>
            <a:prstGeom prst="rect">
              <a:avLst/>
            </a:prstGeom>
            <a:noFill/>
            <a:ln w="9525">
              <a:noFill/>
              <a:miter lim="800000"/>
              <a:headEnd/>
              <a:tailEnd/>
            </a:ln>
          </p:spPr>
          <p:txBody>
            <a:bodyPr/>
            <a:lstStyle/>
            <a:p>
              <a:pPr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Keep space clean</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Enter/exit orderly</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Have money/lunch card</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Carry tray with two hands</a:t>
              </a:r>
              <a:r>
                <a:rPr lang="en-US" sz="900" dirty="0"/>
                <a:t> </a:t>
              </a:r>
            </a:p>
          </p:txBody>
        </p:sp>
        <p:sp>
          <p:nvSpPr>
            <p:cNvPr id="56340" name="Rectangle 13"/>
            <p:cNvSpPr>
              <a:spLocks noChangeArrowheads="1"/>
            </p:cNvSpPr>
            <p:nvPr/>
          </p:nvSpPr>
          <p:spPr bwMode="auto">
            <a:xfrm>
              <a:off x="1088" y="1856"/>
              <a:ext cx="896" cy="709"/>
            </a:xfrm>
            <a:prstGeom prst="rect">
              <a:avLst/>
            </a:prstGeom>
            <a:noFill/>
            <a:ln w="9525">
              <a:noFill/>
              <a:miter lim="800000"/>
              <a:headEnd/>
              <a:tailEnd/>
            </a:ln>
          </p:spPr>
          <p:txBody>
            <a:bodyPr/>
            <a:lstStyle/>
            <a:p>
              <a:pPr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Talk when allowed</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Silent in line</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Food stays in cafeteria</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Eat only own food</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Take first seat</a:t>
              </a:r>
              <a:r>
                <a:rPr lang="en-US" sz="900" dirty="0"/>
                <a:t> </a:t>
              </a:r>
            </a:p>
          </p:txBody>
        </p:sp>
        <p:sp>
          <p:nvSpPr>
            <p:cNvPr id="56341" name="Rectangle 14"/>
            <p:cNvSpPr>
              <a:spLocks noChangeArrowheads="1"/>
            </p:cNvSpPr>
            <p:nvPr/>
          </p:nvSpPr>
          <p:spPr bwMode="auto">
            <a:xfrm>
              <a:off x="192" y="1856"/>
              <a:ext cx="896" cy="709"/>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r>
                <a:rPr lang="en-US" sz="1000" dirty="0">
                  <a:solidFill>
                    <a:srgbClr val="333333"/>
                  </a:solidFill>
                  <a:latin typeface="Arial Black" pitchFamily="34" charset="0"/>
                  <a:cs typeface="Times New Roman" pitchFamily="18" charset="0"/>
                </a:rPr>
                <a:t>Cafeteria</a:t>
              </a:r>
              <a:r>
                <a:rPr lang="en-US" sz="1000" dirty="0"/>
                <a:t> </a:t>
              </a:r>
            </a:p>
          </p:txBody>
        </p:sp>
        <p:sp>
          <p:nvSpPr>
            <p:cNvPr id="56342" name="Rectangle 15"/>
            <p:cNvSpPr>
              <a:spLocks noChangeArrowheads="1"/>
            </p:cNvSpPr>
            <p:nvPr/>
          </p:nvSpPr>
          <p:spPr bwMode="auto">
            <a:xfrm>
              <a:off x="4672" y="1262"/>
              <a:ext cx="896" cy="594"/>
            </a:xfrm>
            <a:prstGeom prst="rect">
              <a:avLst/>
            </a:prstGeom>
            <a:noFill/>
            <a:ln w="9525">
              <a:noFill/>
              <a:miter lim="800000"/>
              <a:headEnd/>
              <a:tailEnd/>
            </a:ln>
          </p:spPr>
          <p:txBody>
            <a:bodyPr/>
            <a:lstStyle/>
            <a:p>
              <a:pPr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Listen</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Find the right time</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Walk</a:t>
              </a:r>
              <a:r>
                <a:rPr lang="en-US" sz="900" dirty="0"/>
                <a:t> </a:t>
              </a:r>
            </a:p>
          </p:txBody>
        </p:sp>
        <p:sp>
          <p:nvSpPr>
            <p:cNvPr id="56343" name="Rectangle 16"/>
            <p:cNvSpPr>
              <a:spLocks noChangeArrowheads="1"/>
            </p:cNvSpPr>
            <p:nvPr/>
          </p:nvSpPr>
          <p:spPr bwMode="auto">
            <a:xfrm>
              <a:off x="3776" y="1262"/>
              <a:ext cx="896" cy="594"/>
            </a:xfrm>
            <a:prstGeom prst="rect">
              <a:avLst/>
            </a:prstGeom>
            <a:noFill/>
            <a:ln w="9525">
              <a:noFill/>
              <a:miter lim="800000"/>
              <a:headEnd/>
              <a:tailEnd/>
            </a:ln>
          </p:spPr>
          <p:txBody>
            <a:bodyPr/>
            <a:lstStyle/>
            <a:p>
              <a:pPr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Silent</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Hands/feet to self</a:t>
              </a:r>
              <a:r>
                <a:rPr lang="en-US" sz="900" dirty="0"/>
                <a:t> </a:t>
              </a:r>
            </a:p>
          </p:txBody>
        </p:sp>
        <p:sp>
          <p:nvSpPr>
            <p:cNvPr id="56344" name="Rectangle 17"/>
            <p:cNvSpPr>
              <a:spLocks noChangeArrowheads="1"/>
            </p:cNvSpPr>
            <p:nvPr/>
          </p:nvSpPr>
          <p:spPr bwMode="auto">
            <a:xfrm>
              <a:off x="2880" y="1262"/>
              <a:ext cx="896" cy="594"/>
            </a:xfrm>
            <a:prstGeom prst="rect">
              <a:avLst/>
            </a:prstGeom>
            <a:noFill/>
            <a:ln w="9525">
              <a:noFill/>
              <a:miter lim="800000"/>
              <a:headEnd/>
              <a:tailEnd/>
            </a:ln>
          </p:spPr>
          <p:txBody>
            <a:bodyPr/>
            <a:lstStyle/>
            <a:p>
              <a:pPr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Eyes forward</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Stay in line</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Stay in order</a:t>
              </a:r>
              <a:r>
                <a:rPr lang="en-US" sz="900" dirty="0"/>
                <a:t> </a:t>
              </a:r>
            </a:p>
          </p:txBody>
        </p:sp>
        <p:sp>
          <p:nvSpPr>
            <p:cNvPr id="56345" name="Rectangle 18"/>
            <p:cNvSpPr>
              <a:spLocks noChangeArrowheads="1"/>
            </p:cNvSpPr>
            <p:nvPr/>
          </p:nvSpPr>
          <p:spPr bwMode="auto">
            <a:xfrm>
              <a:off x="1984" y="1262"/>
              <a:ext cx="896" cy="594"/>
            </a:xfrm>
            <a:prstGeom prst="rect">
              <a:avLst/>
            </a:prstGeom>
            <a:noFill/>
            <a:ln w="9525">
              <a:noFill/>
              <a:miter lim="800000"/>
              <a:headEnd/>
              <a:tailEnd/>
            </a:ln>
          </p:spPr>
          <p:txBody>
            <a:bodyPr/>
            <a:lstStyle/>
            <a:p>
              <a:pPr eaLnBrk="1" hangingPunct="1">
                <a:spcBef>
                  <a:spcPct val="20000"/>
                </a:spcBef>
                <a:buClr>
                  <a:srgbClr val="333333"/>
                </a:buClr>
                <a:buSzPct val="70000"/>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Walk on right side</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Be in line</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Be in order</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Have a pass</a:t>
              </a:r>
              <a:r>
                <a:rPr lang="en-US" sz="900" dirty="0"/>
                <a:t> </a:t>
              </a:r>
            </a:p>
          </p:txBody>
        </p:sp>
        <p:sp>
          <p:nvSpPr>
            <p:cNvPr id="61465" name="Rectangle 19"/>
            <p:cNvSpPr>
              <a:spLocks noChangeArrowheads="1"/>
            </p:cNvSpPr>
            <p:nvPr/>
          </p:nvSpPr>
          <p:spPr bwMode="auto">
            <a:xfrm>
              <a:off x="1088" y="1262"/>
              <a:ext cx="896" cy="594"/>
            </a:xfrm>
            <a:prstGeom prst="rect">
              <a:avLst/>
            </a:prstGeom>
            <a:noFill/>
            <a:ln w="9525">
              <a:noFill/>
              <a:miter lim="800000"/>
              <a:headEnd/>
              <a:tailEnd/>
            </a:ln>
          </p:spPr>
          <p:txBody>
            <a:bodyPr/>
            <a:lstStyle/>
            <a:p>
              <a:pPr eaLnBrk="1" hangingPunct="1">
                <a:spcBef>
                  <a:spcPct val="20000"/>
                </a:spcBef>
                <a:buClr>
                  <a:srgbClr val="333333"/>
                </a:buClr>
                <a:buSzPct val="70000"/>
                <a:defRPr/>
              </a:pPr>
              <a:r>
                <a:rPr lang="en-US" sz="900" dirty="0">
                  <a:solidFill>
                    <a:srgbClr val="333333"/>
                  </a:solidFill>
                  <a:latin typeface="Symbol" pitchFamily="18" charset="2"/>
                  <a:cs typeface="Arial" charset="0"/>
                </a:rPr>
                <a:t>·</a:t>
              </a:r>
              <a:r>
                <a:rPr lang="en-US" sz="900" dirty="0">
                  <a:solidFill>
                    <a:srgbClr val="333333"/>
                  </a:solidFill>
                  <a:cs typeface="Times New Roman" pitchFamily="18" charset="0"/>
                </a:rPr>
                <a:t> </a:t>
              </a:r>
              <a:r>
                <a:rPr lang="en-US" sz="900" dirty="0">
                  <a:solidFill>
                    <a:srgbClr val="333333"/>
                  </a:solidFill>
                  <a:latin typeface="Arial Narrow" pitchFamily="34" charset="0"/>
                  <a:cs typeface="Arial" charset="0"/>
                </a:rPr>
                <a:t>Walk</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defRPr/>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Hands/feet to self</a:t>
              </a:r>
              <a:r>
                <a:rPr lang="en-US" sz="900" dirty="0">
                  <a:solidFill>
                    <a:srgbClr val="333333"/>
                  </a:solidFill>
                  <a:cs typeface="Arial" charset="0"/>
                </a:rPr>
                <a:t> </a:t>
              </a:r>
              <a:endParaRPr lang="en-US" sz="900" dirty="0">
                <a:cs typeface="Times New Roman" pitchFamily="18" charset="0"/>
              </a:endParaRPr>
            </a:p>
            <a:p>
              <a:pPr eaLnBrk="1" hangingPunct="1">
                <a:spcBef>
                  <a:spcPct val="20000"/>
                </a:spcBef>
                <a:buClr>
                  <a:schemeClr val="tx2"/>
                </a:buClr>
                <a:buSzPct val="70000"/>
                <a:buFont typeface="Wingdings" pitchFamily="2" charset="2"/>
                <a:buNone/>
                <a:defRPr/>
              </a:pPr>
              <a:r>
                <a:rPr lang="en-US" sz="900" dirty="0">
                  <a:solidFill>
                    <a:srgbClr val="333333"/>
                  </a:solidFill>
                  <a:latin typeface="Symbol" pitchFamily="18" charset="2"/>
                  <a:cs typeface="Arial" charset="0"/>
                </a:rPr>
                <a:t>·</a:t>
              </a:r>
              <a:r>
                <a:rPr lang="en-US" sz="900" dirty="0">
                  <a:solidFill>
                    <a:srgbClr val="333333"/>
                  </a:solidFill>
                  <a:latin typeface="Arial Narrow" pitchFamily="34" charset="0"/>
                  <a:cs typeface="Arial" charset="0"/>
                </a:rPr>
                <a:t>  Silent</a:t>
              </a:r>
              <a:r>
                <a:rPr lang="en-US" sz="900" dirty="0">
                  <a:solidFill>
                    <a:srgbClr val="333333"/>
                  </a:solidFill>
                  <a:cs typeface="Arial" charset="0"/>
                </a:rPr>
                <a:t> </a:t>
              </a:r>
              <a:endParaRPr lang="en-US" sz="900" dirty="0">
                <a:cs typeface="Times New Roman" pitchFamily="18" charset="0"/>
              </a:endParaRPr>
            </a:p>
            <a:p>
              <a:pPr marL="98425" indent="-98425" eaLnBrk="1" hangingPunct="1">
                <a:spcBef>
                  <a:spcPct val="20000"/>
                </a:spcBef>
                <a:buClr>
                  <a:schemeClr val="tx2"/>
                </a:buClr>
                <a:buSzPct val="70000"/>
                <a:buFont typeface="Wingdings" pitchFamily="2" charset="2"/>
                <a:buNone/>
                <a:defRPr/>
              </a:pPr>
              <a:r>
                <a:rPr lang="en-US" sz="900" dirty="0">
                  <a:solidFill>
                    <a:srgbClr val="333333"/>
                  </a:solidFill>
                  <a:latin typeface="Symbol" pitchFamily="18" charset="2"/>
                  <a:cs typeface="Times New Roman" pitchFamily="18" charset="0"/>
                </a:rPr>
                <a:t>·</a:t>
              </a:r>
              <a:r>
                <a:rPr lang="en-US" sz="900" dirty="0">
                  <a:solidFill>
                    <a:srgbClr val="333333"/>
                  </a:solidFill>
                  <a:latin typeface="Arial Narrow" pitchFamily="34" charset="0"/>
                  <a:cs typeface="Times New Roman" pitchFamily="18" charset="0"/>
                </a:rPr>
                <a:t>  Maintain appropriate space/distance</a:t>
              </a:r>
              <a:r>
                <a:rPr lang="en-US" sz="900" dirty="0"/>
                <a:t> </a:t>
              </a:r>
            </a:p>
          </p:txBody>
        </p:sp>
        <p:sp>
          <p:nvSpPr>
            <p:cNvPr id="56347" name="Rectangle 20"/>
            <p:cNvSpPr>
              <a:spLocks noChangeArrowheads="1"/>
            </p:cNvSpPr>
            <p:nvPr/>
          </p:nvSpPr>
          <p:spPr bwMode="auto">
            <a:xfrm>
              <a:off x="192" y="1262"/>
              <a:ext cx="896" cy="594"/>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r>
                <a:rPr lang="en-US" sz="1000" dirty="0">
                  <a:solidFill>
                    <a:srgbClr val="333333"/>
                  </a:solidFill>
                  <a:latin typeface="Arial Black" pitchFamily="34" charset="0"/>
                  <a:cs typeface="Times New Roman" pitchFamily="18" charset="0"/>
                </a:rPr>
                <a:t>Hallway</a:t>
              </a:r>
              <a:r>
                <a:rPr lang="en-US" sz="1000" dirty="0"/>
                <a:t> </a:t>
              </a:r>
            </a:p>
          </p:txBody>
        </p:sp>
        <p:sp>
          <p:nvSpPr>
            <p:cNvPr id="56348" name="Rectangle 21"/>
            <p:cNvSpPr>
              <a:spLocks noChangeArrowheads="1"/>
            </p:cNvSpPr>
            <p:nvPr/>
          </p:nvSpPr>
          <p:spPr bwMode="auto">
            <a:xfrm>
              <a:off x="4672" y="720"/>
              <a:ext cx="896" cy="542"/>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r>
                <a:rPr lang="en-US" sz="1000" dirty="0">
                  <a:solidFill>
                    <a:srgbClr val="333333"/>
                  </a:solidFill>
                  <a:latin typeface="Arial Black" pitchFamily="34" charset="0"/>
                  <a:cs typeface="Times New Roman" pitchFamily="18" charset="0"/>
                </a:rPr>
                <a:t>Problem-Solving</a:t>
              </a:r>
              <a:r>
                <a:rPr lang="en-US" sz="1000" dirty="0"/>
                <a:t> </a:t>
              </a:r>
            </a:p>
          </p:txBody>
        </p:sp>
        <p:sp>
          <p:nvSpPr>
            <p:cNvPr id="56349" name="Rectangle 22"/>
            <p:cNvSpPr>
              <a:spLocks noChangeArrowheads="1"/>
            </p:cNvSpPr>
            <p:nvPr/>
          </p:nvSpPr>
          <p:spPr bwMode="auto">
            <a:xfrm>
              <a:off x="3776" y="720"/>
              <a:ext cx="896" cy="542"/>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Arial"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Arial" charset="0"/>
              </a:endParaRPr>
            </a:p>
            <a:p>
              <a:pPr algn="ctr" eaLnBrk="1" hangingPunct="1">
                <a:spcBef>
                  <a:spcPct val="20000"/>
                </a:spcBef>
                <a:buClr>
                  <a:schemeClr val="tx2"/>
                </a:buClr>
                <a:buSzPct val="70000"/>
                <a:buFont typeface="Wingdings" pitchFamily="2" charset="2"/>
                <a:buNone/>
              </a:pPr>
              <a:r>
                <a:rPr lang="en-US" sz="1000" dirty="0">
                  <a:solidFill>
                    <a:srgbClr val="333333"/>
                  </a:solidFill>
                  <a:latin typeface="Arial Black" pitchFamily="34" charset="0"/>
                  <a:cs typeface="Arial" charset="0"/>
                </a:rPr>
                <a:t>Self-Control</a:t>
              </a:r>
              <a:endParaRPr lang="en-US" sz="1000" dirty="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p>
          </p:txBody>
        </p:sp>
        <p:sp>
          <p:nvSpPr>
            <p:cNvPr id="56350" name="Rectangle 23"/>
            <p:cNvSpPr>
              <a:spLocks noChangeArrowheads="1"/>
            </p:cNvSpPr>
            <p:nvPr/>
          </p:nvSpPr>
          <p:spPr bwMode="auto">
            <a:xfrm>
              <a:off x="2880" y="720"/>
              <a:ext cx="896" cy="542"/>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r>
                <a:rPr lang="en-US" sz="1000" dirty="0">
                  <a:solidFill>
                    <a:srgbClr val="333333"/>
                  </a:solidFill>
                  <a:latin typeface="Arial Black" pitchFamily="34" charset="0"/>
                  <a:cs typeface="Times New Roman" pitchFamily="18" charset="0"/>
                </a:rPr>
                <a:t>Focus</a:t>
              </a:r>
              <a:r>
                <a:rPr lang="en-US" sz="1000" dirty="0"/>
                <a:t> </a:t>
              </a:r>
            </a:p>
          </p:txBody>
        </p:sp>
        <p:sp>
          <p:nvSpPr>
            <p:cNvPr id="56351" name="Rectangle 24"/>
            <p:cNvSpPr>
              <a:spLocks noChangeArrowheads="1"/>
            </p:cNvSpPr>
            <p:nvPr/>
          </p:nvSpPr>
          <p:spPr bwMode="auto">
            <a:xfrm>
              <a:off x="1984" y="720"/>
              <a:ext cx="896" cy="542"/>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r>
                <a:rPr lang="en-US" sz="1000" dirty="0">
                  <a:solidFill>
                    <a:srgbClr val="333333"/>
                  </a:solidFill>
                  <a:latin typeface="Arial Black" pitchFamily="34" charset="0"/>
                  <a:cs typeface="Times New Roman" pitchFamily="18" charset="0"/>
                </a:rPr>
                <a:t>Responsibility</a:t>
              </a:r>
              <a:r>
                <a:rPr lang="en-US" sz="1000" dirty="0"/>
                <a:t> </a:t>
              </a:r>
            </a:p>
          </p:txBody>
        </p:sp>
        <p:sp>
          <p:nvSpPr>
            <p:cNvPr id="56352" name="Rectangle 25"/>
            <p:cNvSpPr>
              <a:spLocks noChangeArrowheads="1"/>
            </p:cNvSpPr>
            <p:nvPr/>
          </p:nvSpPr>
          <p:spPr bwMode="auto">
            <a:xfrm>
              <a:off x="1088" y="720"/>
              <a:ext cx="896" cy="542"/>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endParaRPr lang="en-US" sz="1000" dirty="0">
                <a:solidFill>
                  <a:srgbClr val="333333"/>
                </a:solidFill>
                <a:latin typeface="Arial Black" pitchFamily="34" charset="0"/>
                <a:cs typeface="Times New Roman" pitchFamily="18" charset="0"/>
              </a:endParaRPr>
            </a:p>
            <a:p>
              <a:pPr algn="ctr" eaLnBrk="1" hangingPunct="1">
                <a:spcBef>
                  <a:spcPct val="20000"/>
                </a:spcBef>
                <a:buClr>
                  <a:schemeClr val="tx2"/>
                </a:buClr>
                <a:buSzPct val="70000"/>
                <a:buFont typeface="Wingdings" pitchFamily="2" charset="2"/>
                <a:buNone/>
              </a:pPr>
              <a:r>
                <a:rPr lang="en-US" sz="1000" dirty="0">
                  <a:solidFill>
                    <a:srgbClr val="333333"/>
                  </a:solidFill>
                  <a:latin typeface="Arial Black" pitchFamily="34" charset="0"/>
                  <a:cs typeface="Times New Roman" pitchFamily="18" charset="0"/>
                </a:rPr>
                <a:t>Respect</a:t>
              </a:r>
              <a:r>
                <a:rPr lang="en-US" sz="1000" dirty="0"/>
                <a:t> </a:t>
              </a:r>
            </a:p>
          </p:txBody>
        </p:sp>
        <p:sp>
          <p:nvSpPr>
            <p:cNvPr id="56353" name="Rectangle 26"/>
            <p:cNvSpPr>
              <a:spLocks noChangeArrowheads="1"/>
            </p:cNvSpPr>
            <p:nvPr/>
          </p:nvSpPr>
          <p:spPr bwMode="auto">
            <a:xfrm>
              <a:off x="192" y="720"/>
              <a:ext cx="896" cy="542"/>
            </a:xfrm>
            <a:prstGeom prst="rect">
              <a:avLst/>
            </a:prstGeom>
            <a:noFill/>
            <a:ln w="9525">
              <a:noFill/>
              <a:miter lim="800000"/>
              <a:headEnd/>
              <a:tailEnd/>
            </a:ln>
          </p:spPr>
          <p:txBody>
            <a:bodyPr/>
            <a:lstStyle/>
            <a:p>
              <a:pPr algn="ctr" eaLnBrk="1" hangingPunct="1">
                <a:spcBef>
                  <a:spcPct val="20000"/>
                </a:spcBef>
                <a:buClr>
                  <a:schemeClr val="tx2"/>
                </a:buClr>
                <a:buSzPct val="70000"/>
                <a:buFont typeface="Wingdings" pitchFamily="2" charset="2"/>
                <a:buNone/>
              </a:pPr>
              <a:endParaRPr lang="en-US" sz="1000" dirty="0"/>
            </a:p>
          </p:txBody>
        </p:sp>
        <p:sp>
          <p:nvSpPr>
            <p:cNvPr id="56354" name="Line 27"/>
            <p:cNvSpPr>
              <a:spLocks noChangeShapeType="1"/>
            </p:cNvSpPr>
            <p:nvPr/>
          </p:nvSpPr>
          <p:spPr bwMode="auto">
            <a:xfrm>
              <a:off x="192" y="720"/>
              <a:ext cx="5376" cy="0"/>
            </a:xfrm>
            <a:prstGeom prst="line">
              <a:avLst/>
            </a:prstGeom>
            <a:noFill/>
            <a:ln w="28575" cap="sq">
              <a:solidFill>
                <a:schemeClr val="tx1"/>
              </a:solidFill>
              <a:round/>
              <a:headEnd/>
              <a:tailEnd/>
            </a:ln>
          </p:spPr>
          <p:txBody>
            <a:bodyPr/>
            <a:lstStyle/>
            <a:p>
              <a:endParaRPr lang="en-US" dirty="0"/>
            </a:p>
          </p:txBody>
        </p:sp>
        <p:sp>
          <p:nvSpPr>
            <p:cNvPr id="56355" name="Line 28"/>
            <p:cNvSpPr>
              <a:spLocks noChangeShapeType="1"/>
            </p:cNvSpPr>
            <p:nvPr/>
          </p:nvSpPr>
          <p:spPr bwMode="auto">
            <a:xfrm>
              <a:off x="192" y="1262"/>
              <a:ext cx="5376" cy="0"/>
            </a:xfrm>
            <a:prstGeom prst="line">
              <a:avLst/>
            </a:prstGeom>
            <a:noFill/>
            <a:ln w="12700">
              <a:solidFill>
                <a:schemeClr val="tx1"/>
              </a:solidFill>
              <a:round/>
              <a:headEnd/>
              <a:tailEnd/>
            </a:ln>
          </p:spPr>
          <p:txBody>
            <a:bodyPr/>
            <a:lstStyle/>
            <a:p>
              <a:endParaRPr lang="en-US" dirty="0"/>
            </a:p>
          </p:txBody>
        </p:sp>
        <p:sp>
          <p:nvSpPr>
            <p:cNvPr id="56356" name="Line 29"/>
            <p:cNvSpPr>
              <a:spLocks noChangeShapeType="1"/>
            </p:cNvSpPr>
            <p:nvPr/>
          </p:nvSpPr>
          <p:spPr bwMode="auto">
            <a:xfrm>
              <a:off x="192" y="1856"/>
              <a:ext cx="5376" cy="0"/>
            </a:xfrm>
            <a:prstGeom prst="line">
              <a:avLst/>
            </a:prstGeom>
            <a:noFill/>
            <a:ln w="12700">
              <a:solidFill>
                <a:schemeClr val="tx1"/>
              </a:solidFill>
              <a:round/>
              <a:headEnd/>
              <a:tailEnd/>
            </a:ln>
          </p:spPr>
          <p:txBody>
            <a:bodyPr/>
            <a:lstStyle/>
            <a:p>
              <a:endParaRPr lang="en-US" dirty="0"/>
            </a:p>
          </p:txBody>
        </p:sp>
        <p:sp>
          <p:nvSpPr>
            <p:cNvPr id="56357" name="Line 30"/>
            <p:cNvSpPr>
              <a:spLocks noChangeShapeType="1"/>
            </p:cNvSpPr>
            <p:nvPr/>
          </p:nvSpPr>
          <p:spPr bwMode="auto">
            <a:xfrm>
              <a:off x="192" y="2565"/>
              <a:ext cx="5376" cy="0"/>
            </a:xfrm>
            <a:prstGeom prst="line">
              <a:avLst/>
            </a:prstGeom>
            <a:noFill/>
            <a:ln w="12700">
              <a:solidFill>
                <a:schemeClr val="tx1"/>
              </a:solidFill>
              <a:round/>
              <a:headEnd/>
              <a:tailEnd/>
            </a:ln>
          </p:spPr>
          <p:txBody>
            <a:bodyPr/>
            <a:lstStyle/>
            <a:p>
              <a:endParaRPr lang="en-US" dirty="0"/>
            </a:p>
          </p:txBody>
        </p:sp>
        <p:sp>
          <p:nvSpPr>
            <p:cNvPr id="56358" name="Line 31"/>
            <p:cNvSpPr>
              <a:spLocks noChangeShapeType="1"/>
            </p:cNvSpPr>
            <p:nvPr/>
          </p:nvSpPr>
          <p:spPr bwMode="auto">
            <a:xfrm>
              <a:off x="192" y="3600"/>
              <a:ext cx="5376" cy="0"/>
            </a:xfrm>
            <a:prstGeom prst="line">
              <a:avLst/>
            </a:prstGeom>
            <a:noFill/>
            <a:ln w="28575" cap="sq">
              <a:solidFill>
                <a:schemeClr val="tx1"/>
              </a:solidFill>
              <a:round/>
              <a:headEnd/>
              <a:tailEnd/>
            </a:ln>
          </p:spPr>
          <p:txBody>
            <a:bodyPr/>
            <a:lstStyle/>
            <a:p>
              <a:endParaRPr lang="en-US" dirty="0"/>
            </a:p>
          </p:txBody>
        </p:sp>
        <p:sp>
          <p:nvSpPr>
            <p:cNvPr id="56359" name="Line 32"/>
            <p:cNvSpPr>
              <a:spLocks noChangeShapeType="1"/>
            </p:cNvSpPr>
            <p:nvPr/>
          </p:nvSpPr>
          <p:spPr bwMode="auto">
            <a:xfrm>
              <a:off x="192" y="720"/>
              <a:ext cx="0" cy="2880"/>
            </a:xfrm>
            <a:prstGeom prst="line">
              <a:avLst/>
            </a:prstGeom>
            <a:noFill/>
            <a:ln w="28575" cap="sq">
              <a:solidFill>
                <a:schemeClr val="tx1"/>
              </a:solidFill>
              <a:round/>
              <a:headEnd/>
              <a:tailEnd/>
            </a:ln>
          </p:spPr>
          <p:txBody>
            <a:bodyPr/>
            <a:lstStyle/>
            <a:p>
              <a:endParaRPr lang="en-US" dirty="0"/>
            </a:p>
          </p:txBody>
        </p:sp>
        <p:sp>
          <p:nvSpPr>
            <p:cNvPr id="56360" name="Line 33"/>
            <p:cNvSpPr>
              <a:spLocks noChangeShapeType="1"/>
            </p:cNvSpPr>
            <p:nvPr/>
          </p:nvSpPr>
          <p:spPr bwMode="auto">
            <a:xfrm>
              <a:off x="1088" y="720"/>
              <a:ext cx="0" cy="2880"/>
            </a:xfrm>
            <a:prstGeom prst="line">
              <a:avLst/>
            </a:prstGeom>
            <a:noFill/>
            <a:ln w="12700">
              <a:solidFill>
                <a:schemeClr val="tx1"/>
              </a:solidFill>
              <a:round/>
              <a:headEnd/>
              <a:tailEnd/>
            </a:ln>
          </p:spPr>
          <p:txBody>
            <a:bodyPr/>
            <a:lstStyle/>
            <a:p>
              <a:endParaRPr lang="en-US" dirty="0"/>
            </a:p>
          </p:txBody>
        </p:sp>
        <p:sp>
          <p:nvSpPr>
            <p:cNvPr id="56361" name="Line 34"/>
            <p:cNvSpPr>
              <a:spLocks noChangeShapeType="1"/>
            </p:cNvSpPr>
            <p:nvPr/>
          </p:nvSpPr>
          <p:spPr bwMode="auto">
            <a:xfrm>
              <a:off x="1984" y="720"/>
              <a:ext cx="0" cy="2880"/>
            </a:xfrm>
            <a:prstGeom prst="line">
              <a:avLst/>
            </a:prstGeom>
            <a:noFill/>
            <a:ln w="12700">
              <a:solidFill>
                <a:schemeClr val="tx1"/>
              </a:solidFill>
              <a:round/>
              <a:headEnd/>
              <a:tailEnd/>
            </a:ln>
          </p:spPr>
          <p:txBody>
            <a:bodyPr/>
            <a:lstStyle/>
            <a:p>
              <a:endParaRPr lang="en-US" dirty="0"/>
            </a:p>
          </p:txBody>
        </p:sp>
        <p:sp>
          <p:nvSpPr>
            <p:cNvPr id="56362" name="Line 35"/>
            <p:cNvSpPr>
              <a:spLocks noChangeShapeType="1"/>
            </p:cNvSpPr>
            <p:nvPr/>
          </p:nvSpPr>
          <p:spPr bwMode="auto">
            <a:xfrm>
              <a:off x="2880" y="720"/>
              <a:ext cx="0" cy="2880"/>
            </a:xfrm>
            <a:prstGeom prst="line">
              <a:avLst/>
            </a:prstGeom>
            <a:noFill/>
            <a:ln w="12700">
              <a:solidFill>
                <a:schemeClr val="tx1"/>
              </a:solidFill>
              <a:round/>
              <a:headEnd/>
              <a:tailEnd/>
            </a:ln>
          </p:spPr>
          <p:txBody>
            <a:bodyPr/>
            <a:lstStyle/>
            <a:p>
              <a:endParaRPr lang="en-US" dirty="0"/>
            </a:p>
          </p:txBody>
        </p:sp>
        <p:sp>
          <p:nvSpPr>
            <p:cNvPr id="56363" name="Line 36"/>
            <p:cNvSpPr>
              <a:spLocks noChangeShapeType="1"/>
            </p:cNvSpPr>
            <p:nvPr/>
          </p:nvSpPr>
          <p:spPr bwMode="auto">
            <a:xfrm>
              <a:off x="3776" y="720"/>
              <a:ext cx="0" cy="2880"/>
            </a:xfrm>
            <a:prstGeom prst="line">
              <a:avLst/>
            </a:prstGeom>
            <a:noFill/>
            <a:ln w="12700">
              <a:solidFill>
                <a:schemeClr val="tx1"/>
              </a:solidFill>
              <a:round/>
              <a:headEnd/>
              <a:tailEnd/>
            </a:ln>
          </p:spPr>
          <p:txBody>
            <a:bodyPr/>
            <a:lstStyle/>
            <a:p>
              <a:endParaRPr lang="en-US" dirty="0"/>
            </a:p>
          </p:txBody>
        </p:sp>
        <p:sp>
          <p:nvSpPr>
            <p:cNvPr id="56364" name="Line 37"/>
            <p:cNvSpPr>
              <a:spLocks noChangeShapeType="1"/>
            </p:cNvSpPr>
            <p:nvPr/>
          </p:nvSpPr>
          <p:spPr bwMode="auto">
            <a:xfrm>
              <a:off x="4672" y="720"/>
              <a:ext cx="0" cy="2880"/>
            </a:xfrm>
            <a:prstGeom prst="line">
              <a:avLst/>
            </a:prstGeom>
            <a:noFill/>
            <a:ln w="12700">
              <a:solidFill>
                <a:schemeClr val="tx1"/>
              </a:solidFill>
              <a:round/>
              <a:headEnd/>
              <a:tailEnd/>
            </a:ln>
          </p:spPr>
          <p:txBody>
            <a:bodyPr/>
            <a:lstStyle/>
            <a:p>
              <a:endParaRPr lang="en-US" dirty="0"/>
            </a:p>
          </p:txBody>
        </p:sp>
        <p:sp>
          <p:nvSpPr>
            <p:cNvPr id="56365" name="Line 38"/>
            <p:cNvSpPr>
              <a:spLocks noChangeShapeType="1"/>
            </p:cNvSpPr>
            <p:nvPr/>
          </p:nvSpPr>
          <p:spPr bwMode="auto">
            <a:xfrm>
              <a:off x="5568" y="720"/>
              <a:ext cx="0" cy="2880"/>
            </a:xfrm>
            <a:prstGeom prst="line">
              <a:avLst/>
            </a:prstGeom>
            <a:noFill/>
            <a:ln w="28575" cap="sq">
              <a:solidFill>
                <a:schemeClr val="tx1"/>
              </a:solidFill>
              <a:round/>
              <a:headEnd/>
              <a:tailEnd/>
            </a:ln>
          </p:spPr>
          <p:txBody>
            <a:bodyPr/>
            <a:lstStyle/>
            <a:p>
              <a:endParaRPr lang="en-US" dirty="0"/>
            </a:p>
          </p:txBody>
        </p:sp>
      </p:grpSp>
      <p:sp>
        <p:nvSpPr>
          <p:cNvPr id="56323" name="Text Box 39"/>
          <p:cNvSpPr txBox="1">
            <a:spLocks noChangeArrowheads="1"/>
          </p:cNvSpPr>
          <p:nvPr/>
        </p:nvSpPr>
        <p:spPr bwMode="auto">
          <a:xfrm>
            <a:off x="1676400" y="381000"/>
            <a:ext cx="5867400" cy="457200"/>
          </a:xfrm>
          <a:prstGeom prst="rect">
            <a:avLst/>
          </a:prstGeom>
          <a:noFill/>
          <a:ln w="9525">
            <a:noFill/>
            <a:miter lim="800000"/>
            <a:headEnd/>
            <a:tailEnd/>
          </a:ln>
        </p:spPr>
        <p:txBody>
          <a:bodyPr>
            <a:spAutoFit/>
          </a:bodyPr>
          <a:lstStyle/>
          <a:p>
            <a:pPr>
              <a:spcBef>
                <a:spcPct val="50000"/>
              </a:spcBef>
            </a:pPr>
            <a:endParaRPr lang="en-US" sz="3200" dirty="0">
              <a:latin typeface="Times New Roman" pitchFamily="18" charset="0"/>
            </a:endParaRPr>
          </a:p>
        </p:txBody>
      </p:sp>
      <p:sp>
        <p:nvSpPr>
          <p:cNvPr id="56324" name="Text Box 40"/>
          <p:cNvSpPr txBox="1">
            <a:spLocks noChangeArrowheads="1"/>
          </p:cNvSpPr>
          <p:nvPr/>
        </p:nvSpPr>
        <p:spPr bwMode="auto">
          <a:xfrm>
            <a:off x="1676400" y="196850"/>
            <a:ext cx="5791200" cy="641350"/>
          </a:xfrm>
          <a:prstGeom prst="rect">
            <a:avLst/>
          </a:prstGeom>
          <a:noFill/>
          <a:ln w="9525">
            <a:noFill/>
            <a:miter lim="800000"/>
            <a:headEnd/>
            <a:tailEnd/>
          </a:ln>
        </p:spPr>
        <p:txBody>
          <a:bodyPr>
            <a:spAutoFit/>
          </a:bodyPr>
          <a:lstStyle/>
          <a:p>
            <a:pPr algn="ctr">
              <a:spcBef>
                <a:spcPct val="50000"/>
              </a:spcBef>
            </a:pPr>
            <a:r>
              <a:rPr lang="en-US" sz="3600" b="1" dirty="0">
                <a:latin typeface="Arial" charset="0"/>
                <a:cs typeface="Arial" charset="0"/>
              </a:rPr>
              <a:t>Behavior Matrix</a:t>
            </a:r>
            <a:endParaRPr lang="en-US" sz="3600" b="1" dirty="0">
              <a:latin typeface="Arial" charset="0"/>
              <a:cs typeface="Times New Roman" pitchFamily="18" charset="0"/>
            </a:endParaRPr>
          </a:p>
        </p:txBody>
      </p:sp>
      <p:sp>
        <p:nvSpPr>
          <p:cNvPr id="249898" name="Rectangle 42"/>
          <p:cNvSpPr>
            <a:spLocks noGrp="1" noChangeAspect="1" noChangeArrowheads="1"/>
          </p:cNvSpPr>
          <p:nvPr/>
        </p:nvSpPr>
        <p:spPr bwMode="auto">
          <a:xfrm>
            <a:off x="304800" y="914400"/>
            <a:ext cx="1447800" cy="1010654"/>
          </a:xfrm>
          <a:prstGeom prst="rect">
            <a:avLst/>
          </a:prstGeom>
          <a:blipFill dpi="0" rotWithShape="0">
            <a:blip r:embed="rId4" cstate="print"/>
            <a:srcRect/>
            <a:stretch>
              <a:fillRect b="-5556"/>
            </a:stretch>
          </a:blipFill>
          <a:ln w="9525">
            <a:solidFill>
              <a:schemeClr val="tx1"/>
            </a:solidFill>
            <a:miter lim="800000"/>
            <a:headEnd/>
            <a:tailEnd/>
          </a:ln>
          <a:effectLst/>
        </p:spPr>
        <p:txBody>
          <a:bodyPr/>
          <a:lstStyle/>
          <a:p>
            <a:pPr>
              <a:defRPr/>
            </a:pPr>
            <a:endParaRPr lang="en-US" dirty="0"/>
          </a:p>
        </p:txBody>
      </p:sp>
      <p:sp>
        <p:nvSpPr>
          <p:cNvPr id="56328" name="Text Box 43"/>
          <p:cNvSpPr txBox="1">
            <a:spLocks noChangeArrowheads="1"/>
          </p:cNvSpPr>
          <p:nvPr/>
        </p:nvSpPr>
        <p:spPr bwMode="auto">
          <a:xfrm>
            <a:off x="6781800" y="6400800"/>
            <a:ext cx="2057400" cy="261938"/>
          </a:xfrm>
          <a:prstGeom prst="rect">
            <a:avLst/>
          </a:prstGeom>
          <a:noFill/>
          <a:ln w="12700" cap="sq">
            <a:noFill/>
            <a:miter lim="800000"/>
            <a:headEnd type="none" w="sm" len="sm"/>
            <a:tailEnd type="none" w="sm" len="sm"/>
          </a:ln>
        </p:spPr>
        <p:txBody>
          <a:bodyPr>
            <a:spAutoFit/>
          </a:bodyPr>
          <a:lstStyle/>
          <a:p>
            <a:pPr>
              <a:spcBef>
                <a:spcPct val="50000"/>
              </a:spcBef>
            </a:pPr>
            <a:r>
              <a:rPr lang="en-US" sz="1100" dirty="0">
                <a:latin typeface="Arial" charset="0"/>
              </a:rPr>
              <a:t>Miami Valley SERRC, 2006</a:t>
            </a:r>
            <a:endParaRPr lang="en-US" sz="1100" dirty="0">
              <a:solidFill>
                <a:schemeClr val="bg2"/>
              </a:solidFill>
              <a:latin typeface="Arial" charset="0"/>
            </a:endParaRPr>
          </a:p>
        </p:txBody>
      </p:sp>
      <p:sp>
        <p:nvSpPr>
          <p:cNvPr id="43" name="Footer Placeholder 42"/>
          <p:cNvSpPr>
            <a:spLocks noGrp="1"/>
          </p:cNvSpPr>
          <p:nvPr>
            <p:ph type="ftr" sz="quarter" idx="11"/>
          </p:nvPr>
        </p:nvSpPr>
        <p:spPr/>
        <p:txBody>
          <a:bodyPr/>
          <a:lstStyle/>
          <a:p>
            <a:r>
              <a:rPr lang="en-US" smtClean="0"/>
              <a:t>HO 5c</a:t>
            </a:r>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2578" name="Picture 2"/>
          <p:cNvPicPr>
            <a:picLocks noChangeAspect="1" noChangeArrowheads="1"/>
          </p:cNvPicPr>
          <p:nvPr/>
        </p:nvPicPr>
        <p:blipFill>
          <a:blip r:embed="rId3" cstate="print"/>
          <a:srcRect/>
          <a:stretch>
            <a:fillRect/>
          </a:stretch>
        </p:blipFill>
        <p:spPr bwMode="auto">
          <a:xfrm>
            <a:off x="176213" y="561975"/>
            <a:ext cx="8791575" cy="5734050"/>
          </a:xfrm>
          <a:prstGeom prst="rect">
            <a:avLst/>
          </a:prstGeom>
          <a:noFill/>
          <a:ln w="9525">
            <a:noFill/>
            <a:miter lim="800000"/>
            <a:headEnd/>
            <a:tailEnd/>
          </a:ln>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0418" name="Picture 2"/>
          <p:cNvPicPr>
            <a:picLocks noChangeAspect="1" noChangeArrowheads="1"/>
          </p:cNvPicPr>
          <p:nvPr/>
        </p:nvPicPr>
        <p:blipFill>
          <a:blip r:embed="rId3" cstate="print"/>
          <a:srcRect l="8108" t="10811" r="5743" b="13513"/>
          <a:stretch>
            <a:fillRect/>
          </a:stretch>
        </p:blipFill>
        <p:spPr bwMode="auto">
          <a:xfrm rot="16200000">
            <a:off x="609601" y="533401"/>
            <a:ext cx="2286000" cy="2133601"/>
          </a:xfrm>
          <a:prstGeom prst="rect">
            <a:avLst/>
          </a:prstGeom>
          <a:noFill/>
          <a:ln w="9525">
            <a:solidFill>
              <a:schemeClr val="accent1">
                <a:lumMod val="50000"/>
              </a:schemeClr>
            </a:solidFill>
            <a:miter lim="800000"/>
            <a:headEnd/>
            <a:tailEnd/>
          </a:ln>
        </p:spPr>
      </p:pic>
      <p:pic>
        <p:nvPicPr>
          <p:cNvPr id="700419" name="Picture 3"/>
          <p:cNvPicPr>
            <a:picLocks noChangeAspect="1" noChangeArrowheads="1"/>
          </p:cNvPicPr>
          <p:nvPr/>
        </p:nvPicPr>
        <p:blipFill>
          <a:blip r:embed="rId4" cstate="print"/>
          <a:srcRect/>
          <a:stretch>
            <a:fillRect/>
          </a:stretch>
        </p:blipFill>
        <p:spPr bwMode="auto">
          <a:xfrm rot="16200000">
            <a:off x="3200401" y="-304802"/>
            <a:ext cx="2743201" cy="3657601"/>
          </a:xfrm>
          <a:prstGeom prst="rect">
            <a:avLst/>
          </a:prstGeom>
          <a:noFill/>
          <a:ln w="9525">
            <a:solidFill>
              <a:srgbClr val="FF0000"/>
            </a:solidFill>
            <a:miter lim="800000"/>
            <a:headEnd/>
            <a:tailEnd/>
          </a:ln>
        </p:spPr>
      </p:pic>
      <p:pic>
        <p:nvPicPr>
          <p:cNvPr id="700420" name="Picture 4"/>
          <p:cNvPicPr>
            <a:picLocks noChangeAspect="1" noChangeArrowheads="1"/>
          </p:cNvPicPr>
          <p:nvPr/>
        </p:nvPicPr>
        <p:blipFill>
          <a:blip r:embed="rId5" cstate="print"/>
          <a:srcRect l="10995" t="6981" r="2967" b="6806"/>
          <a:stretch>
            <a:fillRect/>
          </a:stretch>
        </p:blipFill>
        <p:spPr bwMode="auto">
          <a:xfrm rot="16200000">
            <a:off x="6438900" y="342900"/>
            <a:ext cx="2209800" cy="2895600"/>
          </a:xfrm>
          <a:prstGeom prst="rect">
            <a:avLst/>
          </a:prstGeom>
          <a:noFill/>
          <a:ln w="9525">
            <a:solidFill>
              <a:srgbClr val="0000CC"/>
            </a:solidFill>
            <a:miter lim="800000"/>
            <a:headEnd/>
            <a:tailEnd/>
          </a:ln>
        </p:spPr>
      </p:pic>
      <p:pic>
        <p:nvPicPr>
          <p:cNvPr id="700421" name="Picture 5"/>
          <p:cNvPicPr>
            <a:picLocks noChangeAspect="1" noChangeArrowheads="1"/>
          </p:cNvPicPr>
          <p:nvPr/>
        </p:nvPicPr>
        <p:blipFill>
          <a:blip r:embed="rId6" cstate="print"/>
          <a:srcRect b="6655"/>
          <a:stretch>
            <a:fillRect/>
          </a:stretch>
        </p:blipFill>
        <p:spPr bwMode="auto">
          <a:xfrm rot="16200000">
            <a:off x="434789" y="2765611"/>
            <a:ext cx="2559423" cy="3124200"/>
          </a:xfrm>
          <a:prstGeom prst="rect">
            <a:avLst/>
          </a:prstGeom>
          <a:noFill/>
          <a:ln w="9525">
            <a:solidFill>
              <a:schemeClr val="accent6">
                <a:lumMod val="75000"/>
              </a:schemeClr>
            </a:solidFill>
            <a:miter lim="800000"/>
            <a:headEnd/>
            <a:tailEnd/>
          </a:ln>
        </p:spPr>
      </p:pic>
      <p:pic>
        <p:nvPicPr>
          <p:cNvPr id="700422" name="Picture 6"/>
          <p:cNvPicPr>
            <a:picLocks noChangeAspect="1" noChangeArrowheads="1"/>
          </p:cNvPicPr>
          <p:nvPr/>
        </p:nvPicPr>
        <p:blipFill>
          <a:blip r:embed="rId7" cstate="print"/>
          <a:srcRect t="6968" b="11482"/>
          <a:stretch>
            <a:fillRect/>
          </a:stretch>
        </p:blipFill>
        <p:spPr bwMode="auto">
          <a:xfrm rot="16200000">
            <a:off x="3204883" y="3500717"/>
            <a:ext cx="2429435" cy="2590801"/>
          </a:xfrm>
          <a:prstGeom prst="rect">
            <a:avLst/>
          </a:prstGeom>
          <a:noFill/>
          <a:ln w="9525">
            <a:solidFill>
              <a:schemeClr val="accent1">
                <a:lumMod val="60000"/>
                <a:lumOff val="40000"/>
              </a:schemeClr>
            </a:solidFill>
            <a:miter lim="800000"/>
            <a:headEnd/>
            <a:tailEnd/>
          </a:ln>
        </p:spPr>
      </p:pic>
      <p:pic>
        <p:nvPicPr>
          <p:cNvPr id="700424" name="Picture 8"/>
          <p:cNvPicPr>
            <a:picLocks noChangeAspect="1" noChangeArrowheads="1"/>
          </p:cNvPicPr>
          <p:nvPr/>
        </p:nvPicPr>
        <p:blipFill>
          <a:blip r:embed="rId8" cstate="print"/>
          <a:srcRect l="3925" t="4878" r="21350" b="4878"/>
          <a:stretch>
            <a:fillRect/>
          </a:stretch>
        </p:blipFill>
        <p:spPr bwMode="auto">
          <a:xfrm rot="16200000">
            <a:off x="6286500" y="2857500"/>
            <a:ext cx="2133600" cy="28194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HO 5d</a:t>
            </a:r>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846</Words>
  <Application>Microsoft Office PowerPoint</Application>
  <PresentationFormat>On-screen Show (4:3)</PresentationFormat>
  <Paragraphs>206</Paragraphs>
  <Slides>5</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vt:i4>
      </vt:variant>
    </vt:vector>
  </HeadingPairs>
  <TitlesOfParts>
    <vt:vector size="8" baseType="lpstr">
      <vt:lpstr>Office Theme</vt:lpstr>
      <vt:lpstr>Document</vt:lpstr>
      <vt:lpstr>Clip</vt:lpstr>
      <vt:lpstr>Slide 1</vt:lpstr>
      <vt:lpstr>Slide 2</vt:lpstr>
      <vt:lpstr>Slide 3</vt:lpstr>
      <vt:lpstr>Slide 4</vt:lpstr>
      <vt:lpstr>Slide 5</vt:lpstr>
    </vt:vector>
  </TitlesOfParts>
  <Company>EOC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Meghan Shelby</cp:lastModifiedBy>
  <cp:revision>2</cp:revision>
  <dcterms:created xsi:type="dcterms:W3CDTF">2011-02-08T17:16:48Z</dcterms:created>
  <dcterms:modified xsi:type="dcterms:W3CDTF">2014-03-26T15:30:39Z</dcterms:modified>
</cp:coreProperties>
</file>