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690" y="-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F8039-6256-6642-A0C7-2435E38E97EB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9E29-3214-924C-81C6-DD6B0F899C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9273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dirty="0" smtClean="0">
                <a:solidFill>
                  <a:srgbClr val="FF191E"/>
                </a:solidFill>
              </a:rPr>
              <a:t>Slide will be done as a handout</a:t>
            </a: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28005FF-00C6-406D-8FFF-B1D537572BD8}" type="slidenum">
              <a:rPr lang="en-US" sz="1200">
                <a:solidFill>
                  <a:srgbClr val="000000"/>
                </a:solidFill>
                <a:latin typeface="Arial" pitchFamily="34" charset="0"/>
                <a:ea typeface="ヒラギノ角ゴ Pro W3" pitchFamily="-84" charset="-128"/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  <a:latin typeface="Arial" pitchFamily="34" charset="0"/>
              <a:ea typeface="ヒラギノ角ゴ Pro W3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64CC-5CE4-5340-98EB-F2DA325B9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12-852E-064F-A7E8-068A585DF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89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64CC-5CE4-5340-98EB-F2DA325B9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12-852E-064F-A7E8-068A585DF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668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64CC-5CE4-5340-98EB-F2DA325B9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12-852E-064F-A7E8-068A585DF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062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64CC-5CE4-5340-98EB-F2DA325B9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12-852E-064F-A7E8-068A585DF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498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64CC-5CE4-5340-98EB-F2DA325B9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12-852E-064F-A7E8-068A585DF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3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64CC-5CE4-5340-98EB-F2DA325B9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12-852E-064F-A7E8-068A585DF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20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64CC-5CE4-5340-98EB-F2DA325B9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12-852E-064F-A7E8-068A585DF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25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64CC-5CE4-5340-98EB-F2DA325B9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12-852E-064F-A7E8-068A585DF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57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64CC-5CE4-5340-98EB-F2DA325B9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12-852E-064F-A7E8-068A585DF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700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64CC-5CE4-5340-98EB-F2DA325B9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12-852E-064F-A7E8-068A585DF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212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64CC-5CE4-5340-98EB-F2DA325B9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12-852E-064F-A7E8-068A585DF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42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064CC-5CE4-5340-98EB-F2DA325B91D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0312-852E-064F-A7E8-068A585DF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41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3"/>
          <p:cNvSpPr>
            <a:spLocks noGrp="1"/>
          </p:cNvSpPr>
          <p:nvPr>
            <p:ph type="title" idx="4294967295"/>
          </p:nvPr>
        </p:nvSpPr>
        <p:spPr>
          <a:xfrm>
            <a:off x="3232150" y="228600"/>
            <a:ext cx="2667000" cy="2057400"/>
          </a:xfrm>
          <a:solidFill>
            <a:srgbClr val="FFFF00">
              <a:alpha val="50195"/>
            </a:srgb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200" b="1" smtClean="0">
                <a:cs typeface="Arial" pitchFamily="34" charset="0"/>
              </a:rPr>
              <a:t>Evidence-Based Intervention Practices</a:t>
            </a:r>
          </a:p>
        </p:txBody>
      </p:sp>
      <p:sp>
        <p:nvSpPr>
          <p:cNvPr id="6147" name="Content Placeholder 5"/>
          <p:cNvSpPr>
            <a:spLocks noGrp="1"/>
          </p:cNvSpPr>
          <p:nvPr>
            <p:ph sz="half" idx="4294967295"/>
          </p:nvPr>
        </p:nvSpPr>
        <p:spPr>
          <a:xfrm>
            <a:off x="152400" y="139700"/>
            <a:ext cx="3079750" cy="33655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  <a:ea typeface="+mn-ea"/>
                <a:cs typeface="Arial" pitchFamily="34" charset="0"/>
              </a:rPr>
              <a:t>  </a:t>
            </a:r>
            <a:r>
              <a:rPr lang="en-US" sz="2800" b="1" u="sng" dirty="0" smtClean="0">
                <a:solidFill>
                  <a:srgbClr val="FF0000"/>
                </a:solidFill>
                <a:latin typeface="+mj-lt"/>
                <a:ea typeface="+mn-ea"/>
                <a:cs typeface="Arial" pitchFamily="34" charset="0"/>
              </a:rPr>
              <a:t>School-Wide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800" b="1" u="sng" dirty="0" smtClean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00" b="1" dirty="0" smtClean="0">
                <a:latin typeface="+mj-lt"/>
                <a:ea typeface="+mn-ea"/>
                <a:cs typeface="Arial" pitchFamily="34" charset="0"/>
              </a:rPr>
              <a:t>Leadership Team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00" b="1" dirty="0" smtClean="0">
                <a:latin typeface="+mj-lt"/>
                <a:ea typeface="+mn-ea"/>
                <a:cs typeface="Arial" pitchFamily="34" charset="0"/>
              </a:rPr>
              <a:t>Set of Positive Expectations for Behavior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00" b="1" dirty="0" smtClean="0">
                <a:latin typeface="+mj-lt"/>
                <a:ea typeface="+mn-ea"/>
                <a:cs typeface="Arial" pitchFamily="34" charset="0"/>
              </a:rPr>
              <a:t>Procedures for teaching school-wide expected behaviors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00" b="1" dirty="0" smtClean="0">
                <a:latin typeface="+mj-lt"/>
                <a:ea typeface="+mn-ea"/>
                <a:cs typeface="Arial" pitchFamily="34" charset="0"/>
              </a:rPr>
              <a:t>Continuum of supports for students who need additional support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00" b="1" dirty="0" smtClean="0">
                <a:latin typeface="+mj-lt"/>
                <a:ea typeface="+mn-ea"/>
                <a:cs typeface="Arial" pitchFamily="34" charset="0"/>
              </a:rPr>
              <a:t>Procedures for ongoing data-based monitoring &amp; evaluation</a:t>
            </a:r>
            <a:endParaRPr lang="en-US" sz="1700" b="1" dirty="0"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0075" y="2368550"/>
            <a:ext cx="2986088" cy="4402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FF6600"/>
                </a:solidFill>
                <a:latin typeface="Arial" pitchFamily="34" charset="0"/>
                <a:ea typeface="+mn-ea"/>
                <a:cs typeface="Arial" pitchFamily="34" charset="0"/>
              </a:rPr>
              <a:t>     </a:t>
            </a:r>
            <a:r>
              <a:rPr lang="en-US" sz="2800" b="1" u="sng" dirty="0">
                <a:solidFill>
                  <a:srgbClr val="FF6600"/>
                </a:solidFill>
                <a:latin typeface="+mj-lt"/>
                <a:ea typeface="+mn-ea"/>
                <a:cs typeface="Arial" pitchFamily="34" charset="0"/>
              </a:rPr>
              <a:t>Classroom</a:t>
            </a:r>
          </a:p>
          <a:p>
            <a:pPr eaLnBrk="0" hangingPunct="0">
              <a:defRPr/>
            </a:pPr>
            <a:endParaRPr lang="en-US" sz="800" b="1" u="sng" dirty="0">
              <a:solidFill>
                <a:srgbClr val="FF66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rPr>
              <a:t>Structure &amp; predictability in routines and environment</a:t>
            </a:r>
          </a:p>
          <a:p>
            <a:pPr eaLnBrk="0" hangingPunct="0">
              <a:defRPr/>
            </a:pPr>
            <a:endParaRPr lang="en-US" sz="800" b="1" dirty="0">
              <a:solidFill>
                <a:srgbClr val="000000"/>
              </a:solidFill>
              <a:latin typeface="+mj-lt"/>
              <a:ea typeface="+mn-ea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rPr>
              <a:t>Expectations posted, taught, reviewed, &amp; prompted</a:t>
            </a:r>
          </a:p>
          <a:p>
            <a:pPr eaLnBrk="0" hangingPunct="0">
              <a:defRPr/>
            </a:pPr>
            <a:endParaRPr lang="en-US" sz="800" b="1" dirty="0">
              <a:solidFill>
                <a:srgbClr val="000000"/>
              </a:solidFill>
              <a:latin typeface="+mj-lt"/>
              <a:ea typeface="+mn-ea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rPr>
              <a:t>High rates of opportunities to respond, delivery of evidence-based instruction</a:t>
            </a:r>
          </a:p>
          <a:p>
            <a:pPr eaLnBrk="0" hangingPunct="0">
              <a:defRPr/>
            </a:pPr>
            <a:endParaRPr lang="en-US" sz="800" b="1" dirty="0">
              <a:solidFill>
                <a:srgbClr val="000000"/>
              </a:solidFill>
              <a:latin typeface="+mj-lt"/>
              <a:ea typeface="+mn-ea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rPr>
              <a:t>Continuum of strategies to acknowledge appropriate behavior/ respond to inappropriate behavior.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sz="1200" dirty="0">
              <a:solidFill>
                <a:srgbClr val="000000"/>
              </a:solidFill>
              <a:latin typeface="Californian FB" pitchFamily="18" charset="0"/>
              <a:ea typeface="+mn-ea"/>
            </a:endParaRPr>
          </a:p>
          <a:p>
            <a:pPr algn="ctr" eaLnBrk="0" hangingPunct="0">
              <a:defRPr/>
            </a:pPr>
            <a:endParaRPr lang="en-US" b="1" u="sng" dirty="0">
              <a:solidFill>
                <a:srgbClr val="FF6600"/>
              </a:solidFill>
              <a:latin typeface="Californian FB" pitchFamily="18" charset="0"/>
              <a:ea typeface="+mn-ea"/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206375" y="3733800"/>
            <a:ext cx="2689225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0" hangingPunct="0">
              <a:defRPr/>
            </a:pPr>
            <a:r>
              <a:rPr lang="en-US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    </a:t>
            </a:r>
            <a:r>
              <a:rPr lang="en-US" sz="2800" b="1" u="sng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Individual</a:t>
            </a:r>
          </a:p>
          <a:p>
            <a:pPr eaLnBrk="0" hangingPunct="0">
              <a:defRPr/>
            </a:pPr>
            <a:endParaRPr lang="en-US" sz="800" b="1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Function-based behavior assessment  &amp; planning </a:t>
            </a:r>
          </a:p>
          <a:p>
            <a:pPr eaLnBrk="0" hangingPunct="0">
              <a:defRPr/>
            </a:pPr>
            <a:endParaRPr lang="en-US" sz="8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Person-centered planning &amp; wraparound processes</a:t>
            </a:r>
          </a:p>
          <a:p>
            <a:pPr eaLnBrk="0" hangingPunct="0">
              <a:defRPr/>
            </a:pPr>
            <a:endParaRPr lang="en-US" sz="8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Targeted social skills &amp; self-management instruction</a:t>
            </a:r>
          </a:p>
          <a:p>
            <a:pPr eaLnBrk="0" hangingPunct="0">
              <a:defRPr/>
            </a:pPr>
            <a:endParaRPr lang="en-US" sz="8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Individualized instructional &amp; curricular accommodations</a:t>
            </a:r>
          </a:p>
          <a:p>
            <a:pPr algn="ctr" eaLnBrk="0" hangingPunct="0">
              <a:lnSpc>
                <a:spcPct val="150000"/>
              </a:lnSpc>
              <a:defRPr/>
            </a:pPr>
            <a:endParaRPr lang="en-US" sz="1600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6126163" y="206375"/>
            <a:ext cx="2971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 eaLnBrk="0" hangingPunct="0">
              <a:defRPr/>
            </a:pPr>
            <a:r>
              <a:rPr lang="en-US" sz="2800" b="1" u="sng" dirty="0" smtClean="0">
                <a:solidFill>
                  <a:srgbClr val="006600"/>
                </a:solidFill>
                <a:latin typeface="+mj-lt"/>
                <a:cs typeface="Arial" pitchFamily="34" charset="0"/>
              </a:rPr>
              <a:t>Non-Classroom</a:t>
            </a:r>
          </a:p>
          <a:p>
            <a:pPr algn="ctr" eaLnBrk="0" hangingPunct="0">
              <a:defRPr/>
            </a:pPr>
            <a:endParaRPr lang="en-US" sz="800" b="1" u="sng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Positive expectations &amp; routines taught </a:t>
            </a:r>
          </a:p>
          <a:p>
            <a:pPr eaLnBrk="0" hangingPunct="0">
              <a:defRPr/>
            </a:pPr>
            <a:endParaRPr lang="en-US" sz="8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Active supervision by all staff (Scan, move, interact)</a:t>
            </a:r>
          </a:p>
          <a:p>
            <a:pPr eaLnBrk="0" hangingPunct="0">
              <a:defRPr/>
            </a:pPr>
            <a:endParaRPr lang="en-US" sz="8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Pre-corrections &amp; reminders</a:t>
            </a:r>
          </a:p>
          <a:p>
            <a:pPr eaLnBrk="0" hangingPunct="0">
              <a:defRPr/>
            </a:pPr>
            <a:endParaRPr lang="en-US" sz="8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Positive reinforcement </a:t>
            </a:r>
          </a:p>
          <a:p>
            <a:pPr eaLnBrk="0" hangingPunct="0">
              <a:defRPr/>
            </a:pPr>
            <a:endParaRPr lang="en-US" sz="1200" dirty="0" smtClean="0">
              <a:solidFill>
                <a:srgbClr val="006600"/>
              </a:solidFill>
              <a:latin typeface="Californian FB" pitchFamily="18" charset="0"/>
            </a:endParaRP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6078538" y="2890838"/>
            <a:ext cx="2913062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eaLnBrk="0" hangingPunct="0"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         </a:t>
            </a:r>
            <a:r>
              <a:rPr lang="en-US" sz="2800" b="1" u="sng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Family </a:t>
            </a:r>
          </a:p>
          <a:p>
            <a:pPr eaLnBrk="0" hangingPunct="0"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    </a:t>
            </a:r>
            <a:r>
              <a:rPr lang="en-US" sz="2800" b="1" u="sng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Engagement</a:t>
            </a:r>
          </a:p>
          <a:p>
            <a:pPr algn="ctr" eaLnBrk="0" hangingPunct="0">
              <a:defRPr/>
            </a:pPr>
            <a:endParaRPr lang="en-US" sz="1000" b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Continuum of support for families</a:t>
            </a:r>
          </a:p>
          <a:p>
            <a:pPr eaLnBrk="0" hangingPunct="0">
              <a:defRPr/>
            </a:pPr>
            <a:endParaRPr lang="en-US" sz="800" b="1" dirty="0" smtClean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Frequent, regular positive contacts, communications, &amp; acknowledgements</a:t>
            </a:r>
          </a:p>
          <a:p>
            <a:pPr eaLnBrk="0" hangingPunct="0">
              <a:defRPr/>
            </a:pPr>
            <a:endParaRPr lang="en-US" sz="800" b="1" dirty="0" smtClean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Formal &amp; active participation &amp; involvement as equal partner</a:t>
            </a:r>
          </a:p>
          <a:p>
            <a:pPr eaLnBrk="0" hangingPunct="0">
              <a:defRPr/>
            </a:pPr>
            <a:endParaRPr lang="en-US" sz="800" b="1" dirty="0" smtClean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Access to system of integrated school &amp; community resources </a:t>
            </a:r>
          </a:p>
          <a:p>
            <a:pPr eaLnBrk="0" hangingPunct="0">
              <a:defRPr/>
            </a:pPr>
            <a:endParaRPr lang="en-US" sz="1600" dirty="0" smtClean="0">
              <a:solidFill>
                <a:srgbClr val="000000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7066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9800" y="6164263"/>
            <a:ext cx="1963738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66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AFF0B5BE-0382-4519-9904-8716791AA50F}" type="slidenum">
              <a:rPr 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74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5" grpId="0"/>
      <p:bldP spid="6149" grpId="0"/>
      <p:bldP spid="6150" grpId="0"/>
      <p:bldP spid="61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85F9A72CA984CBBBA7B4CE4DE1DD2" ma:contentTypeVersion="0" ma:contentTypeDescription="Create a new document." ma:contentTypeScope="" ma:versionID="167b99f8eb4510ef5fc300f3609b1ee1">
  <xsd:schema xmlns:xsd="http://www.w3.org/2001/XMLSchema" xmlns:xs="http://www.w3.org/2001/XMLSchema" xmlns:p="http://schemas.microsoft.com/office/2006/metadata/properties" xmlns:ns2="15160975-c44a-46e7-a7a2-b44a71ae504f" targetNamespace="http://schemas.microsoft.com/office/2006/metadata/properties" ma:root="true" ma:fieldsID="9fa9fb4f71062afe832c3eb4beff3c09" ns2:_="">
    <xsd:import namespace="15160975-c44a-46e7-a7a2-b44a71ae504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160975-c44a-46e7-a7a2-b44a71ae504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5160975-c44a-46e7-a7a2-b44a71ae504f">ODECC-13-567</_dlc_DocId>
    <_dlc_DocIdUrl xmlns="15160975-c44a-46e7-a7a2-b44a71ae504f">
      <Url>https://share.education.ohio.gov/_layouts/DocIdRedir.aspx?ID=ODECC-13-567</Url>
      <Description>ODECC-13-567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EF6AEF-EB87-4E01-9E67-F15A5EBA5FB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36C3D60-0C30-4CC8-874B-E27B0AC9A2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160975-c44a-46e7-a7a2-b44a71ae50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B530D8-3113-499F-8B2D-C70620DB2EDC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15160975-c44a-46e7-a7a2-b44a71ae504f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181C01B1-37CF-4DDE-9953-B4F9831B42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On-screen Show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Evidence-Based Intervention Practices</vt:lpstr>
    </vt:vector>
  </TitlesOfParts>
  <Company>Montgomery County Educational Service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Sheets</dc:creator>
  <cp:lastModifiedBy>Meghan Shelby</cp:lastModifiedBy>
  <cp:revision>2</cp:revision>
  <dcterms:created xsi:type="dcterms:W3CDTF">2013-06-26T23:24:07Z</dcterms:created>
  <dcterms:modified xsi:type="dcterms:W3CDTF">2013-10-07T18:37:45Z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0x01010006785F9A72CA984CBBBA7B4CE4DE1DD2</vt:lpwstr>
  </property>
  <property fmtid="{D5CDD505-2E9C-101B-9397-08002B2CF9AE}" pid="3" name="_dlc_DocIdItemGuid">
    <vt:lpwstr>08773e2e-24cb-4a19-a417-8ac316fb7e68</vt:lpwstr>
  </property>
</Properties>
</file>