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2" r:id="rId3"/>
    <p:sldId id="257" r:id="rId4"/>
    <p:sldId id="258" r:id="rId5"/>
    <p:sldId id="259" r:id="rId6"/>
    <p:sldId id="260" r:id="rId7"/>
    <p:sldId id="261" r:id="rId8"/>
    <p:sldId id="263" r:id="rId9"/>
    <p:sldId id="264" r:id="rId10"/>
    <p:sldId id="265" r:id="rId11"/>
    <p:sldId id="266" r:id="rId12"/>
    <p:sldId id="270" r:id="rId13"/>
    <p:sldId id="273" r:id="rId14"/>
    <p:sldId id="267" r:id="rId15"/>
    <p:sldId id="271" r:id="rId16"/>
    <p:sldId id="272" r:id="rId17"/>
    <p:sldId id="269" r:id="rId18"/>
    <p:sldId id="274" r:id="rId19"/>
    <p:sldId id="276"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0822" autoAdjust="0"/>
  </p:normalViewPr>
  <p:slideViewPr>
    <p:cSldViewPr snapToGrid="0">
      <p:cViewPr varScale="1">
        <p:scale>
          <a:sx n="45" d="100"/>
          <a:sy n="45" d="100"/>
        </p:scale>
        <p:origin x="169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74320-E1F8-4965-B635-5C2B72D4ED20}" type="datetimeFigureOut">
              <a:rPr lang="en-US" smtClean="0"/>
              <a:t>5/15/2015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0D4506-3284-459A-8C98-A42DA93B5085}" type="slidenum">
              <a:rPr lang="en-US" smtClean="0"/>
              <a:t>‹#›</a:t>
            </a:fld>
            <a:endParaRPr lang="en-US"/>
          </a:p>
        </p:txBody>
      </p:sp>
    </p:spTree>
    <p:extLst>
      <p:ext uri="{BB962C8B-B14F-4D97-AF65-F5344CB8AC3E}">
        <p14:creationId xmlns:p14="http://schemas.microsoft.com/office/powerpoint/2010/main" val="376495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1</a:t>
            </a:fld>
            <a:endParaRPr lang="en-US"/>
          </a:p>
        </p:txBody>
      </p:sp>
    </p:spTree>
    <p:extLst>
      <p:ext uri="{BB962C8B-B14F-4D97-AF65-F5344CB8AC3E}">
        <p14:creationId xmlns:p14="http://schemas.microsoft.com/office/powerpoint/2010/main" val="379228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important to integrate culturally responsive practices as part of SW-PBIS. Behavior is culturally and contextually learned and influenced. Staff should consider a student’s culture when making academic and behavioral decisions. Staff should also increase their familiarity with cultural differences in expressiveness, communications styles, role of authority, and use of language. Staff needs to increase their familiarity with the cultural specificity of their own behavior and their own personal biases. Everyone must understand and be familiar with the cultural diversity within the local school community. Acknowledging and honoring students’ cultural identity demonstrates respect, increases buy-in from students and their families and improves school climate.</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11</a:t>
            </a:fld>
            <a:endParaRPr lang="en-US"/>
          </a:p>
        </p:txBody>
      </p:sp>
    </p:spTree>
    <p:extLst>
      <p:ext uri="{BB962C8B-B14F-4D97-AF65-F5344CB8AC3E}">
        <p14:creationId xmlns:p14="http://schemas.microsoft.com/office/powerpoint/2010/main" val="746364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ADMINISTRATIVE COMMITMENT &amp; INVOLVEMENT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Effective school-wide discipline will succeed or fail by the vision, commitment, and amount of personal attention received from the administrator. Clearly, schools with good outcomes have forceful leadership at the administrative level, but with staff members’ views clearly represented in decisions. Therefore, in OH SW-PBIS, leadership includes the building administrator along with a SW-PBIS Leadership Team that is representative of building staff. The Team will lead their staff through a process of developing and gaining consensus on beliefs, expectations, and procedures, along with the completion of a written plan. This full staff involvement in the process is crucial, and effective leadership utilizes effective and efficient group processes to engage staff, understand change and the stages of implementation, and provide effective professional development. Once procedures are developed, effective leadership ensures that their SW-PBIS plan is continually evolving and arranges for routine review and renewal through data gathering, policy revision, and training of new staff. Practices are upheld through supervision of staff, and practices are incorporated into hiring and evaluation processes. Strong leadership is the factor that contributes most directly and assuredly to effective change in schools, particularly when change involves new practices that must be incorporated into every day routines (Colvin, </a:t>
            </a:r>
            <a:r>
              <a:rPr lang="en-US" sz="1200" kern="1200" dirty="0" err="1" smtClean="0">
                <a:solidFill>
                  <a:schemeClr val="tx1"/>
                </a:solidFill>
                <a:effectLst/>
                <a:latin typeface="+mn-lt"/>
                <a:ea typeface="+mn-ea"/>
                <a:cs typeface="+mn-cs"/>
              </a:rPr>
              <a:t>Kame’enui</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Sugai</a:t>
            </a:r>
            <a:r>
              <a:rPr lang="en-US" sz="1200" kern="1200" dirty="0" smtClean="0">
                <a:solidFill>
                  <a:schemeClr val="tx1"/>
                </a:solidFill>
                <a:effectLst/>
                <a:latin typeface="+mn-lt"/>
                <a:ea typeface="+mn-ea"/>
                <a:cs typeface="+mn-cs"/>
              </a:rPr>
              <a:t>, 1993; </a:t>
            </a:r>
            <a:r>
              <a:rPr lang="en-US" sz="1200" kern="1200" dirty="0" err="1" smtClean="0">
                <a:solidFill>
                  <a:schemeClr val="tx1"/>
                </a:solidFill>
                <a:effectLst/>
                <a:latin typeface="+mn-lt"/>
                <a:ea typeface="+mn-ea"/>
                <a:cs typeface="+mn-cs"/>
              </a:rPr>
              <a:t>Sprick</a:t>
            </a:r>
            <a:r>
              <a:rPr lang="en-US" sz="1200" kern="1200" dirty="0" smtClean="0">
                <a:solidFill>
                  <a:schemeClr val="tx1"/>
                </a:solidFill>
                <a:effectLst/>
                <a:latin typeface="+mn-lt"/>
                <a:ea typeface="+mn-ea"/>
                <a:cs typeface="+mn-cs"/>
              </a:rPr>
              <a:t>, Wise, </a:t>
            </a:r>
            <a:r>
              <a:rPr lang="en-US" sz="1200" kern="1200" dirty="0" err="1" smtClean="0">
                <a:solidFill>
                  <a:schemeClr val="tx1"/>
                </a:solidFill>
                <a:effectLst/>
                <a:latin typeface="+mn-lt"/>
                <a:ea typeface="+mn-ea"/>
                <a:cs typeface="+mn-cs"/>
              </a:rPr>
              <a:t>Markum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Haykin</a:t>
            </a:r>
            <a:r>
              <a:rPr lang="en-US" sz="1200" kern="1200" dirty="0" smtClean="0">
                <a:solidFill>
                  <a:schemeClr val="tx1"/>
                </a:solidFill>
                <a:effectLst/>
                <a:latin typeface="+mn-lt"/>
                <a:ea typeface="+mn-ea"/>
                <a:cs typeface="+mn-cs"/>
              </a:rPr>
              <a:t> &amp; Howard, 2005). </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3</a:t>
            </a:fld>
            <a:endParaRPr lang="en-US"/>
          </a:p>
        </p:txBody>
      </p:sp>
    </p:spTree>
    <p:extLst>
      <p:ext uri="{BB962C8B-B14F-4D97-AF65-F5344CB8AC3E}">
        <p14:creationId xmlns:p14="http://schemas.microsoft.com/office/powerpoint/2010/main" val="358797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TEAM-BASED STRUCTURES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order to properly implement SW-PBIS team-based, data driven, problem solving, and collaborative systems need to be in place. The Ohio Improvement Process outlines recommended collaborative team structures to sustain a school improvement process which include Teacher Based Teams (TBT), Building Leadership Teams (BLT), Community School Leadership Teams (CSLT), and District Leadership Teams (DLT). Many schools have established Intervention Assistance Teams, Response to Intervention Teams, Data Teams, Behavior Teams, PBIS Teams, School Climate Teams or Leadership Teams. Regardless of what teams are called, it is important to evaluate whether your existing collaborative structures have all of the following important practices and systems: </a:t>
            </a:r>
          </a:p>
          <a:p>
            <a:r>
              <a:rPr lang="en-US" sz="1200" kern="1200" dirty="0" smtClean="0">
                <a:solidFill>
                  <a:schemeClr val="tx1"/>
                </a:solidFill>
                <a:effectLst/>
                <a:latin typeface="+mn-lt"/>
                <a:ea typeface="+mn-ea"/>
                <a:cs typeface="+mn-cs"/>
              </a:rPr>
              <a:t>• Shared decision making processes, problem solving model, and measureable outcome focus </a:t>
            </a:r>
          </a:p>
          <a:p>
            <a:r>
              <a:rPr lang="en-US" sz="1200" kern="1200" dirty="0" smtClean="0">
                <a:solidFill>
                  <a:schemeClr val="tx1"/>
                </a:solidFill>
                <a:effectLst/>
                <a:latin typeface="+mn-lt"/>
                <a:ea typeface="+mn-ea"/>
                <a:cs typeface="+mn-cs"/>
              </a:rPr>
              <a:t>• Intra-team and inter-team collaboration and communication systems </a:t>
            </a:r>
          </a:p>
          <a:p>
            <a:r>
              <a:rPr lang="en-US" sz="1200" kern="1200" dirty="0" smtClean="0">
                <a:solidFill>
                  <a:schemeClr val="tx1"/>
                </a:solidFill>
                <a:effectLst/>
                <a:latin typeface="+mn-lt"/>
                <a:ea typeface="+mn-ea"/>
                <a:cs typeface="+mn-cs"/>
              </a:rPr>
              <a:t>• Set expectations (schedules, minutes, roles, rules for interactions) </a:t>
            </a:r>
          </a:p>
          <a:p>
            <a:r>
              <a:rPr lang="en-US" sz="1200" kern="1200" dirty="0" smtClean="0">
                <a:solidFill>
                  <a:schemeClr val="tx1"/>
                </a:solidFill>
                <a:effectLst/>
                <a:latin typeface="+mn-lt"/>
                <a:ea typeface="+mn-ea"/>
                <a:cs typeface="+mn-cs"/>
              </a:rPr>
              <a:t>• Systematic processes to acquire and apply data in pursuit of measurable outcomes </a:t>
            </a:r>
          </a:p>
          <a:p>
            <a:r>
              <a:rPr lang="en-US" sz="1200" kern="1200" dirty="0" smtClean="0">
                <a:solidFill>
                  <a:schemeClr val="tx1"/>
                </a:solidFill>
                <a:effectLst/>
                <a:latin typeface="+mn-lt"/>
                <a:ea typeface="+mn-ea"/>
                <a:cs typeface="+mn-cs"/>
              </a:rPr>
              <a:t>• A fundamental commitment to developing a consensus and involving all levels of the system </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4</a:t>
            </a:fld>
            <a:endParaRPr lang="en-US"/>
          </a:p>
        </p:txBody>
      </p:sp>
    </p:spTree>
    <p:extLst>
      <p:ext uri="{BB962C8B-B14F-4D97-AF65-F5344CB8AC3E}">
        <p14:creationId xmlns:p14="http://schemas.microsoft.com/office/powerpoint/2010/main" val="309822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THREE TO FIVE SCHOOL-WIDE EXPECTATIONS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Just as schools rely on the direction provided by their academic curricula, success with student discipline begins with clear behavioral expectations - a behavioral curriculum. These expectations are not lists of prohibitive rules, but a vision of responsible student behavior and social competence. Agreed upon student expectations promote consistency across staff through a common language and help develop similar tolerance levels. A curriculum of expected behaviors allows educators to be proactive and focus on catching students behaving responsibly. Clarification begins by identifying a set of three to five succinct school-wide expectations that cross all settings. These are further clarified by identifying specific behaviors for each expectation. Expected behaviors are then identified for specific non-classroom settings (e.g., hallways, cafeteria, etc.), and classroom procedures developed to guide daily operations. Additionally, some schools adopt a social skills curriculum to further identify social competency. For early childhood programs there may be fewer program-wide expectations and the terminology should be developmentally appropriate for young children. </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5</a:t>
            </a:fld>
            <a:endParaRPr lang="en-US"/>
          </a:p>
        </p:txBody>
      </p:sp>
    </p:spTree>
    <p:extLst>
      <p:ext uri="{BB962C8B-B14F-4D97-AF65-F5344CB8AC3E}">
        <p14:creationId xmlns:p14="http://schemas.microsoft.com/office/powerpoint/2010/main" val="3434747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SYSTEMATIC INSTRUCTION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expectations have been defined, systematic teaching of those expected behaviors must be a routine part of the school day. Teaching social behavioral skills calls upon the same methods used to teach academics - direct instruction, modeling, practice and feedback. At the beginning of the school year and in an ongoing fashion throughout the year, students should be taught how to behave responsibly in each school setting. Effective teachers spend up to one third of their time during the first days or weeks of the new school year teaching their expectations, and frequently review or remind students of their expectations all year long (Cotton, 1995). Lesson plans, teaching schedules, and special activities and events are planned to guide the ongoing teaching of expected behaviors. Teaching of expectations should also include a plan to ensure that new students and staff are provided the opportunity to learn the behaviors that will lead to success in their new school. In early childhood young children may exhibit some challenging behavior which diminishes as they gain skills in language, social/emotional regulation and cognitive problem solving. Teaching of young children is grounded in developmentally appropriate practices which includes play and routine activities. Expectations are identified and taught in the context of the early childhood daily routines. </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6</a:t>
            </a:fld>
            <a:endParaRPr lang="en-US"/>
          </a:p>
        </p:txBody>
      </p:sp>
    </p:spTree>
    <p:extLst>
      <p:ext uri="{BB962C8B-B14F-4D97-AF65-F5344CB8AC3E}">
        <p14:creationId xmlns:p14="http://schemas.microsoft.com/office/powerpoint/2010/main" val="252486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REINFORCEMENT OF EXPECTED BEHAVIORS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Staff must not only teach and model appropriate behavior, but also must watch for and provide feedback to students about their behavioral progress. This feedback or incidental teaching capitalizes on naturally occurring opportunities to reinforce students who demonstrate responsible behavior. These minute-by-minute interactions that occur between staff and students are the most important means of encouraging students to behave responsibly. Creating a school culture where expected behaviors are the norm requires that staff interact with students four times more frequently when they have engaged in appropriate behavior than when the student is misbehaving (</a:t>
            </a:r>
            <a:r>
              <a:rPr lang="en-US" sz="1200" kern="1200" dirty="0" err="1" smtClean="0">
                <a:solidFill>
                  <a:schemeClr val="tx1"/>
                </a:solidFill>
                <a:effectLst/>
                <a:latin typeface="+mn-lt"/>
                <a:ea typeface="+mn-ea"/>
                <a:cs typeface="+mn-cs"/>
              </a:rPr>
              <a:t>Reavis</a:t>
            </a:r>
            <a:r>
              <a:rPr lang="en-US" sz="1200" kern="1200" dirty="0" smtClean="0">
                <a:solidFill>
                  <a:schemeClr val="tx1"/>
                </a:solidFill>
                <a:effectLst/>
                <a:latin typeface="+mn-lt"/>
                <a:ea typeface="+mn-ea"/>
                <a:cs typeface="+mn-cs"/>
              </a:rPr>
              <a:t>, Jenson, </a:t>
            </a:r>
            <a:r>
              <a:rPr lang="en-US" sz="1200" kern="1200" dirty="0" err="1" smtClean="0">
                <a:solidFill>
                  <a:schemeClr val="tx1"/>
                </a:solidFill>
                <a:effectLst/>
                <a:latin typeface="+mn-lt"/>
                <a:ea typeface="+mn-ea"/>
                <a:cs typeface="+mn-cs"/>
              </a:rPr>
              <a:t>Kukic</a:t>
            </a:r>
            <a:r>
              <a:rPr lang="en-US" sz="1200" kern="1200" dirty="0" smtClean="0">
                <a:solidFill>
                  <a:schemeClr val="tx1"/>
                </a:solidFill>
                <a:effectLst/>
                <a:latin typeface="+mn-lt"/>
                <a:ea typeface="+mn-ea"/>
                <a:cs typeface="+mn-cs"/>
              </a:rPr>
              <a:t> &amp; Morgan, 1993). Strategies for providing specific positive feedback to students along with a menu or continuum of positive reinforcement options are essential. The environment and classroom management strategies including establishing clear routines for transitions and predictable schedules assist with reinforcing expected behaviors in both early childhood and school-age settings. Utilizing proactive prompts and reminders to use appropriate behavior along with immediate attention and praise are reinforcement strategies that work well in early childhood settings. </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7</a:t>
            </a:fld>
            <a:endParaRPr lang="en-US"/>
          </a:p>
        </p:txBody>
      </p:sp>
    </p:spTree>
    <p:extLst>
      <p:ext uri="{BB962C8B-B14F-4D97-AF65-F5344CB8AC3E}">
        <p14:creationId xmlns:p14="http://schemas.microsoft.com/office/powerpoint/2010/main" val="1909856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CORRECTION OF BEHAVIOR ERRORS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Just as students need specific positive feedback when behaving in accordance with expectations, inappropriate behavior also requires feedback. Inappropriate behavior in schools should be viewed as a teaching opportunity–a chance to clarify and reteach expectations. The same calm instructional approach used when students make academic errors should be used to correct social errors. Correction interrupts the behavior needing improvement so that a more appropriate response can be taught, practiced and reinforced. Associated with correction is the use of consequences, which are not to be punitive, but instead are to extend teaching, decrease future occurrences of the behavior, and provide students with the motivation necessary for them to begin behaving in acceptable ways. Correctional strategies and a menu or continuum of consequences to discourage inappropriate behavior provide staff with the tools to effectively change student behavior. </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8</a:t>
            </a:fld>
            <a:endParaRPr lang="en-US"/>
          </a:p>
        </p:txBody>
      </p:sp>
    </p:spTree>
    <p:extLst>
      <p:ext uri="{BB962C8B-B14F-4D97-AF65-F5344CB8AC3E}">
        <p14:creationId xmlns:p14="http://schemas.microsoft.com/office/powerpoint/2010/main" val="791437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DATA-BASED DECISION MAKING</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Use of data can focus staff’s efforts by identifying areas in need of improvement as well as those operating well, and keep the effort alive by providing feedback or knowledge of results that promote consistent implementation and renewal. There are several methods useful for monitoring progress and making decisions regarding student behavior and discipline: </a:t>
            </a:r>
          </a:p>
          <a:p>
            <a:pPr lvl="0"/>
            <a:r>
              <a:rPr lang="en-US" sz="1200" kern="1200" dirty="0" smtClean="0">
                <a:solidFill>
                  <a:schemeClr val="tx1"/>
                </a:solidFill>
                <a:effectLst/>
                <a:latin typeface="+mn-lt"/>
                <a:ea typeface="+mn-ea"/>
                <a:cs typeface="+mn-cs"/>
              </a:rPr>
              <a:t>Surveys– questionnaires or interviews which ask individuals to share their perceptions or experiences related to school discipline; </a:t>
            </a:r>
          </a:p>
          <a:p>
            <a:pPr lvl="0"/>
            <a:r>
              <a:rPr lang="en-US" sz="1200" kern="1200" dirty="0" smtClean="0">
                <a:solidFill>
                  <a:schemeClr val="tx1"/>
                </a:solidFill>
                <a:effectLst/>
                <a:latin typeface="+mn-lt"/>
                <a:ea typeface="+mn-ea"/>
                <a:cs typeface="+mn-cs"/>
              </a:rPr>
              <a:t>Observations–planned visits to classrooms or non-classroom areas for observing and recording the kinds of behaviors that occur and the level and effectiveness of supervision; observations can confirm or clarify the perception data gathered through surveys; </a:t>
            </a:r>
          </a:p>
          <a:p>
            <a:pPr lvl="0"/>
            <a:r>
              <a:rPr lang="en-US" sz="1200" kern="1200" dirty="0" smtClean="0">
                <a:solidFill>
                  <a:schemeClr val="tx1"/>
                </a:solidFill>
                <a:effectLst/>
                <a:latin typeface="+mn-lt"/>
                <a:ea typeface="+mn-ea"/>
                <a:cs typeface="+mn-cs"/>
              </a:rPr>
              <a:t>Behavioral Records–using available data from existing school records (e.g., office referrals, attendance, </a:t>
            </a:r>
            <a:r>
              <a:rPr lang="en-US" sz="1200" kern="1200" dirty="0" err="1" smtClean="0">
                <a:solidFill>
                  <a:schemeClr val="tx1"/>
                </a:solidFill>
                <a:effectLst/>
                <a:latin typeface="+mn-lt"/>
                <a:ea typeface="+mn-ea"/>
                <a:cs typeface="+mn-cs"/>
              </a:rPr>
              <a:t>tardies</a:t>
            </a:r>
            <a:r>
              <a:rPr lang="en-US" sz="1200" kern="1200" dirty="0" smtClean="0">
                <a:solidFill>
                  <a:schemeClr val="tx1"/>
                </a:solidFill>
                <a:effectLst/>
                <a:latin typeface="+mn-lt"/>
                <a:ea typeface="+mn-ea"/>
                <a:cs typeface="+mn-cs"/>
              </a:rPr>
              <a:t>, detentions, suspensions, referrals for assistance or to special education, etc.); objective data are particularly meaningful to monitor overall trends and impact of practices. </a:t>
            </a:r>
          </a:p>
          <a:p>
            <a:r>
              <a:rPr lang="en-US" sz="1200" kern="1200" dirty="0" smtClean="0">
                <a:solidFill>
                  <a:schemeClr val="tx1"/>
                </a:solidFill>
                <a:effectLst/>
                <a:latin typeface="+mn-lt"/>
                <a:ea typeface="+mn-ea"/>
                <a:cs typeface="+mn-cs"/>
              </a:rPr>
              <a:t>Data collection is an ongoing process that assists staff to find areas where implementation is weak or inconsistent, or where policies need upgrading or extending. This data can identify the need for increased supervision, staff development, revision of practices or new procedure development. Typically office referral data is not part of the data collected for early childhood; however behavior incident forms that reflect behaviors that occur can be devised into a systematic process that will lead to data for decision making purposes. Program-wide PBIS (early childhood) looks at social emotional outcomes, behavioral outcomes, and learning outcomes for young children and impacts changes in program/classroom staff, family engagement and support.</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9</a:t>
            </a:fld>
            <a:endParaRPr lang="en-US"/>
          </a:p>
        </p:txBody>
      </p:sp>
    </p:spTree>
    <p:extLst>
      <p:ext uri="{BB962C8B-B14F-4D97-AF65-F5344CB8AC3E}">
        <p14:creationId xmlns:p14="http://schemas.microsoft.com/office/powerpoint/2010/main" val="142036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implementation of three-tiered prevention logic in SW-PBIS is a direct application of the Multi-Tiered System of Support (MTSS) framework that is applied to academic content teaching and learning (e.g., literacy). </a:t>
            </a:r>
          </a:p>
          <a:p>
            <a:r>
              <a:rPr lang="en-US" sz="1200" kern="1200" dirty="0" smtClean="0">
                <a:solidFill>
                  <a:schemeClr val="tx1"/>
                </a:solidFill>
                <a:effectLst/>
                <a:latin typeface="+mn-lt"/>
                <a:ea typeface="+mn-ea"/>
                <a:cs typeface="+mn-cs"/>
              </a:rPr>
              <a:t>The defining features of MTSS are embedded within the SW-PBIS approach and include: </a:t>
            </a:r>
          </a:p>
          <a:p>
            <a:pPr lvl="0"/>
            <a:r>
              <a:rPr lang="en-US" sz="1200" kern="1200" dirty="0" smtClean="0">
                <a:solidFill>
                  <a:schemeClr val="tx1"/>
                </a:solidFill>
                <a:effectLst/>
                <a:latin typeface="+mn-lt"/>
                <a:ea typeface="+mn-ea"/>
                <a:cs typeface="+mn-cs"/>
              </a:rPr>
              <a:t>Expectations for high quality, research-based instruction in general education classrooms.</a:t>
            </a:r>
          </a:p>
          <a:p>
            <a:pPr lvl="0"/>
            <a:r>
              <a:rPr lang="en-US" sz="1200" kern="1200" dirty="0" smtClean="0">
                <a:solidFill>
                  <a:schemeClr val="tx1"/>
                </a:solidFill>
                <a:effectLst/>
                <a:latin typeface="+mn-lt"/>
                <a:ea typeface="+mn-ea"/>
                <a:cs typeface="+mn-cs"/>
              </a:rPr>
              <a:t>Universal, classroom-based screening to identify need for additional support.</a:t>
            </a:r>
          </a:p>
          <a:p>
            <a:pPr lvl="0"/>
            <a:r>
              <a:rPr lang="en-US" sz="1200" kern="1200" dirty="0" smtClean="0">
                <a:solidFill>
                  <a:schemeClr val="tx1"/>
                </a:solidFill>
                <a:effectLst/>
                <a:latin typeface="+mn-lt"/>
                <a:ea typeface="+mn-ea"/>
                <a:cs typeface="+mn-cs"/>
              </a:rPr>
              <a:t>Collaborative, team-based approach to development, implementation, and evaluation of alternative interventions.</a:t>
            </a:r>
          </a:p>
          <a:p>
            <a:pPr lvl="0"/>
            <a:r>
              <a:rPr lang="en-US" sz="1200" kern="1200" dirty="0" smtClean="0">
                <a:solidFill>
                  <a:schemeClr val="tx1"/>
                </a:solidFill>
                <a:effectLst/>
                <a:latin typeface="+mn-lt"/>
                <a:ea typeface="+mn-ea"/>
                <a:cs typeface="+mn-cs"/>
              </a:rPr>
              <a:t>Increasingly intense, multi-tiered application of an array of high-quality, evidence-based instruction matched to individual needs.</a:t>
            </a:r>
          </a:p>
          <a:p>
            <a:pPr lvl="0"/>
            <a:r>
              <a:rPr lang="en-US" sz="1200" kern="1200" dirty="0" smtClean="0">
                <a:solidFill>
                  <a:schemeClr val="tx1"/>
                </a:solidFill>
                <a:effectLst/>
                <a:latin typeface="+mn-lt"/>
                <a:ea typeface="+mn-ea"/>
                <a:cs typeface="+mn-cs"/>
              </a:rPr>
              <a:t>Continuous monitoring of progress to determine impact of interventions.</a:t>
            </a:r>
          </a:p>
          <a:p>
            <a:pPr lvl="0"/>
            <a:r>
              <a:rPr lang="en-US" sz="1200" kern="1200" dirty="0" smtClean="0">
                <a:solidFill>
                  <a:schemeClr val="tx1"/>
                </a:solidFill>
                <a:effectLst/>
                <a:latin typeface="+mn-lt"/>
                <a:ea typeface="+mn-ea"/>
                <a:cs typeface="+mn-cs"/>
              </a:rPr>
              <a:t>Expectations for parent involvement throughout the process.</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C0D4506-3284-459A-8C98-A42DA93B5085}" type="slidenum">
              <a:rPr lang="en-US" smtClean="0"/>
              <a:t>10</a:t>
            </a:fld>
            <a:endParaRPr lang="en-US"/>
          </a:p>
        </p:txBody>
      </p:sp>
    </p:spTree>
    <p:extLst>
      <p:ext uri="{BB962C8B-B14F-4D97-AF65-F5344CB8AC3E}">
        <p14:creationId xmlns:p14="http://schemas.microsoft.com/office/powerpoint/2010/main" val="2913346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594579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11507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66627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812876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927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1808826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3403276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186313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402384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17FC8-9A41-49EE-BFA2-51095DB08C7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181264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E17FC8-9A41-49EE-BFA2-51095DB08C71}"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121742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E17FC8-9A41-49EE-BFA2-51095DB08C71}" type="datetimeFigureOut">
              <a:rPr lang="en-US" smtClean="0"/>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50850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E17FC8-9A41-49EE-BFA2-51095DB08C71}" type="datetimeFigureOut">
              <a:rPr lang="en-US" smtClean="0"/>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2972970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17FC8-9A41-49EE-BFA2-51095DB08C71}"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260341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17FC8-9A41-49EE-BFA2-51095DB08C71}"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230465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17FC8-9A41-49EE-BFA2-51095DB08C71}"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799E1-777A-442B-8D38-2D5FDFAED27D}" type="slidenum">
              <a:rPr lang="en-US" smtClean="0"/>
              <a:t>‹#›</a:t>
            </a:fld>
            <a:endParaRPr lang="en-US"/>
          </a:p>
        </p:txBody>
      </p:sp>
    </p:spTree>
    <p:extLst>
      <p:ext uri="{BB962C8B-B14F-4D97-AF65-F5344CB8AC3E}">
        <p14:creationId xmlns:p14="http://schemas.microsoft.com/office/powerpoint/2010/main" val="359444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E17FC8-9A41-49EE-BFA2-51095DB08C71}" type="datetimeFigureOut">
              <a:rPr lang="en-US" smtClean="0"/>
              <a:t>5/15/2015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2799E1-777A-442B-8D38-2D5FDFAED27D}" type="slidenum">
              <a:rPr lang="en-US" smtClean="0"/>
              <a:t>‹#›</a:t>
            </a:fld>
            <a:endParaRPr lang="en-US"/>
          </a:p>
        </p:txBody>
      </p:sp>
    </p:spTree>
    <p:extLst>
      <p:ext uri="{BB962C8B-B14F-4D97-AF65-F5344CB8AC3E}">
        <p14:creationId xmlns:p14="http://schemas.microsoft.com/office/powerpoint/2010/main" val="1918326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sefel.vanderbilt.edu/" TargetMode="External"/><Relationship Id="rId2" Type="http://schemas.openxmlformats.org/officeDocument/2006/relationships/hyperlink" Target="http://www.ecmhc.org/" TargetMode="External"/><Relationship Id="rId1" Type="http://schemas.openxmlformats.org/officeDocument/2006/relationships/slideLayout" Target="../slideLayouts/slideLayout2.xml"/><Relationship Id="rId6" Type="http://schemas.openxmlformats.org/officeDocument/2006/relationships/hyperlink" Target="http://challengingbehavior.fmhi.usf.edu/index.htm" TargetMode="External"/><Relationship Id="rId5" Type="http://schemas.openxmlformats.org/officeDocument/2006/relationships/hyperlink" Target="https://www2.ed.gov/policy/seclusion/restraints-and-seclusion-resources.pdf" TargetMode="External"/><Relationship Id="rId4" Type="http://schemas.openxmlformats.org/officeDocument/2006/relationships/hyperlink" Target="http://eclkc.ohs.acf.hhs.gov/hslc/tta-system/healt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Childhood</a:t>
            </a:r>
            <a:endParaRPr lang="en-US" dirty="0"/>
          </a:p>
        </p:txBody>
      </p:sp>
      <p:sp>
        <p:nvSpPr>
          <p:cNvPr id="3" name="Subtitle 2"/>
          <p:cNvSpPr>
            <a:spLocks noGrp="1"/>
          </p:cNvSpPr>
          <p:nvPr>
            <p:ph type="subTitle" idx="1"/>
          </p:nvPr>
        </p:nvSpPr>
        <p:spPr/>
        <p:txBody>
          <a:bodyPr/>
          <a:lstStyle/>
          <a:p>
            <a:r>
              <a:rPr lang="en-US" b="1" dirty="0"/>
              <a:t>OH SW-PBIS Essential Components</a:t>
            </a:r>
            <a:endParaRPr lang="en-US" dirty="0"/>
          </a:p>
          <a:p>
            <a:endParaRPr lang="en-US" dirty="0"/>
          </a:p>
        </p:txBody>
      </p:sp>
    </p:spTree>
    <p:extLst>
      <p:ext uri="{BB962C8B-B14F-4D97-AF65-F5344CB8AC3E}">
        <p14:creationId xmlns:p14="http://schemas.microsoft.com/office/powerpoint/2010/main" val="2396770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b="1" dirty="0"/>
              <a:t>MULTI-TIERED SYSTEM OF SUPPORT</a:t>
            </a:r>
            <a:endParaRPr lang="en-US" dirty="0"/>
          </a:p>
        </p:txBody>
      </p:sp>
      <p:sp>
        <p:nvSpPr>
          <p:cNvPr id="3" name="Content Placeholder 2"/>
          <p:cNvSpPr>
            <a:spLocks noGrp="1"/>
          </p:cNvSpPr>
          <p:nvPr>
            <p:ph idx="1"/>
          </p:nvPr>
        </p:nvSpPr>
        <p:spPr/>
        <p:txBody>
          <a:bodyPr/>
          <a:lstStyle/>
          <a:p>
            <a:pPr lvl="0"/>
            <a:r>
              <a:rPr lang="en-US" dirty="0" smtClean="0"/>
              <a:t>MTSS features also work for Early Childhood programs: </a:t>
            </a:r>
          </a:p>
          <a:p>
            <a:pPr lvl="1"/>
            <a:r>
              <a:rPr lang="en-US" dirty="0" smtClean="0"/>
              <a:t>Expectations </a:t>
            </a:r>
            <a:r>
              <a:rPr lang="en-US" dirty="0"/>
              <a:t>for high quality, research-based instruction in general education classrooms.</a:t>
            </a:r>
          </a:p>
          <a:p>
            <a:pPr lvl="1"/>
            <a:r>
              <a:rPr lang="en-US" dirty="0"/>
              <a:t>Universal, classroom-based screening to identify need for additional support.</a:t>
            </a:r>
          </a:p>
          <a:p>
            <a:pPr lvl="1"/>
            <a:r>
              <a:rPr lang="en-US" dirty="0"/>
              <a:t>Collaborative, team-based approach to development, implementation, and evaluation of alternative interventions.</a:t>
            </a:r>
          </a:p>
          <a:p>
            <a:pPr lvl="1"/>
            <a:r>
              <a:rPr lang="en-US" dirty="0"/>
              <a:t>Increasingly intense, multi-tiered application of an array of high-quality, evidence-based instruction matched to individual needs.</a:t>
            </a:r>
          </a:p>
          <a:p>
            <a:pPr lvl="1"/>
            <a:r>
              <a:rPr lang="en-US" dirty="0"/>
              <a:t>Continuous monitoring of progress to determine impact of interventions.</a:t>
            </a:r>
          </a:p>
          <a:p>
            <a:pPr lvl="1"/>
            <a:r>
              <a:rPr lang="en-US" dirty="0"/>
              <a:t>Expectations for parent involvement throughout the process</a:t>
            </a:r>
            <a:r>
              <a:rPr lang="en-US" dirty="0" smtClean="0"/>
              <a:t>.</a:t>
            </a:r>
          </a:p>
          <a:p>
            <a:pPr lvl="1"/>
            <a:r>
              <a:rPr lang="en-US" dirty="0" err="1"/>
              <a:t>RtI</a:t>
            </a:r>
            <a:r>
              <a:rPr lang="en-US" dirty="0"/>
              <a:t> in Early Childhood is also called Response and Recognition</a:t>
            </a:r>
          </a:p>
          <a:p>
            <a:pPr lvl="1"/>
            <a:endParaRPr lang="en-US" dirty="0"/>
          </a:p>
        </p:txBody>
      </p:sp>
    </p:spTree>
    <p:extLst>
      <p:ext uri="{BB962C8B-B14F-4D97-AF65-F5344CB8AC3E}">
        <p14:creationId xmlns:p14="http://schemas.microsoft.com/office/powerpoint/2010/main" val="2499329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9. </a:t>
            </a:r>
            <a:r>
              <a:rPr lang="en-US" b="1" dirty="0"/>
              <a:t>MAINTAIN CULTURALLY RESPONSIVE PRACTICES</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smtClean="0"/>
              <a:t>Consider student’s culture when making decisions</a:t>
            </a:r>
          </a:p>
          <a:p>
            <a:r>
              <a:rPr lang="en-US" dirty="0" smtClean="0"/>
              <a:t>Be familiar with cultural differences/diversity in local community regarding</a:t>
            </a:r>
          </a:p>
          <a:p>
            <a:pPr lvl="1"/>
            <a:r>
              <a:rPr lang="en-US" dirty="0" smtClean="0"/>
              <a:t>Expressiveness, </a:t>
            </a:r>
          </a:p>
          <a:p>
            <a:pPr lvl="1"/>
            <a:r>
              <a:rPr lang="en-US" dirty="0" smtClean="0"/>
              <a:t>Communication style</a:t>
            </a:r>
          </a:p>
          <a:p>
            <a:pPr lvl="1"/>
            <a:r>
              <a:rPr lang="en-US" dirty="0" smtClean="0"/>
              <a:t>Role of authority</a:t>
            </a:r>
          </a:p>
          <a:p>
            <a:pPr lvl="1"/>
            <a:r>
              <a:rPr lang="en-US" dirty="0" smtClean="0"/>
              <a:t>Use of language</a:t>
            </a:r>
          </a:p>
          <a:p>
            <a:r>
              <a:rPr lang="en-US" dirty="0" smtClean="0"/>
              <a:t>Be aware of own biases</a:t>
            </a:r>
          </a:p>
          <a:p>
            <a:r>
              <a:rPr lang="en-US" dirty="0" smtClean="0"/>
              <a:t>Honor student’s cultural identity</a:t>
            </a:r>
            <a:endParaRPr lang="en-US" dirty="0"/>
          </a:p>
        </p:txBody>
      </p:sp>
    </p:spTree>
    <p:extLst>
      <p:ext uri="{BB962C8B-B14F-4D97-AF65-F5344CB8AC3E}">
        <p14:creationId xmlns:p14="http://schemas.microsoft.com/office/powerpoint/2010/main" val="3653401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Restraint and Seclusion with Young </a:t>
            </a:r>
            <a:r>
              <a:rPr lang="en-US" dirty="0" smtClean="0"/>
              <a:t>Children: Ohio</a:t>
            </a:r>
            <a:endParaRPr lang="en-US" dirty="0"/>
          </a:p>
        </p:txBody>
      </p:sp>
      <p:sp>
        <p:nvSpPr>
          <p:cNvPr id="3" name="Content Placeholder 2"/>
          <p:cNvSpPr>
            <a:spLocks noGrp="1"/>
          </p:cNvSpPr>
          <p:nvPr>
            <p:ph idx="1"/>
          </p:nvPr>
        </p:nvSpPr>
        <p:spPr/>
        <p:txBody>
          <a:bodyPr/>
          <a:lstStyle/>
          <a:p>
            <a:r>
              <a:rPr lang="en-US" dirty="0" smtClean="0">
                <a:latin typeface="Calibri" pitchFamily="34" charset="0"/>
                <a:cs typeface="Calibri" pitchFamily="34" charset="0"/>
              </a:rPr>
              <a:t>Per Ohio Adm</a:t>
            </a:r>
            <a:r>
              <a:rPr lang="en-US" dirty="0">
                <a:latin typeface="Calibri" pitchFamily="34" charset="0"/>
                <a:cs typeface="Calibri" pitchFamily="34" charset="0"/>
              </a:rPr>
              <a:t>. Code Rule 33-37-10(D</a:t>
            </a:r>
            <a:r>
              <a:rPr lang="en-US" dirty="0" smtClean="0">
                <a:latin typeface="Calibri" pitchFamily="34" charset="0"/>
                <a:cs typeface="Calibri" pitchFamily="34" charset="0"/>
              </a:rPr>
              <a:t>); Pre-school seclusion and restraint is prohibited: “</a:t>
            </a:r>
            <a:r>
              <a:rPr lang="en-US" dirty="0" smtClean="0"/>
              <a:t>No </a:t>
            </a:r>
            <a:r>
              <a:rPr lang="en-US" dirty="0"/>
              <a:t>physical restraints shall be used to confine a child by any means other than holding a child for a short period of time, such as in a protective hug, so the child may regain control</a:t>
            </a:r>
            <a:r>
              <a:rPr lang="en-US" dirty="0" smtClean="0"/>
              <a:t>.”</a:t>
            </a:r>
            <a:endParaRPr lang="en-US" dirty="0"/>
          </a:p>
        </p:txBody>
      </p:sp>
    </p:spTree>
    <p:extLst>
      <p:ext uri="{BB962C8B-B14F-4D97-AF65-F5344CB8AC3E}">
        <p14:creationId xmlns:p14="http://schemas.microsoft.com/office/powerpoint/2010/main" val="1184444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Seclusion and Restraint</a:t>
            </a:r>
            <a:endParaRPr lang="en-US" dirty="0"/>
          </a:p>
        </p:txBody>
      </p:sp>
      <p:sp>
        <p:nvSpPr>
          <p:cNvPr id="3" name="Content Placeholder 2"/>
          <p:cNvSpPr>
            <a:spLocks noGrp="1"/>
          </p:cNvSpPr>
          <p:nvPr>
            <p:ph idx="1"/>
          </p:nvPr>
        </p:nvSpPr>
        <p:spPr/>
        <p:txBody>
          <a:bodyPr/>
          <a:lstStyle/>
          <a:p>
            <a:r>
              <a:rPr lang="en-US" dirty="0" smtClean="0"/>
              <a:t>Are reactive procedures</a:t>
            </a:r>
          </a:p>
          <a:p>
            <a:r>
              <a:rPr lang="en-US" dirty="0" smtClean="0"/>
              <a:t>Are associated with significant problems</a:t>
            </a:r>
          </a:p>
          <a:p>
            <a:r>
              <a:rPr lang="en-US" dirty="0" smtClean="0"/>
              <a:t>Are problematic as restraint may injure child or adult</a:t>
            </a:r>
          </a:p>
          <a:p>
            <a:r>
              <a:rPr lang="en-US" dirty="0" smtClean="0"/>
              <a:t>May result in psychological problems</a:t>
            </a:r>
          </a:p>
          <a:p>
            <a:r>
              <a:rPr lang="en-US" dirty="0" smtClean="0"/>
              <a:t>Do not teach positive behavioral alternatives, thus behaviors remain unchanged</a:t>
            </a:r>
          </a:p>
          <a:p>
            <a:r>
              <a:rPr lang="en-US" dirty="0" smtClean="0"/>
              <a:t>May be come the norm.</a:t>
            </a:r>
            <a:endParaRPr lang="en-US" dirty="0"/>
          </a:p>
        </p:txBody>
      </p:sp>
    </p:spTree>
    <p:extLst>
      <p:ext uri="{BB962C8B-B14F-4D97-AF65-F5344CB8AC3E}">
        <p14:creationId xmlns:p14="http://schemas.microsoft.com/office/powerpoint/2010/main" val="1598481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eclusion with Young Children: Defined</a:t>
            </a:r>
            <a:endParaRPr lang="en-US" dirty="0"/>
          </a:p>
        </p:txBody>
      </p:sp>
      <p:sp>
        <p:nvSpPr>
          <p:cNvPr id="3" name="Content Placeholder 2"/>
          <p:cNvSpPr>
            <a:spLocks noGrp="1"/>
          </p:cNvSpPr>
          <p:nvPr>
            <p:ph idx="1"/>
          </p:nvPr>
        </p:nvSpPr>
        <p:spPr/>
        <p:txBody>
          <a:bodyPr/>
          <a:lstStyle/>
          <a:p>
            <a:r>
              <a:rPr lang="en-US" dirty="0" smtClean="0"/>
              <a:t>Seclusion is involuntary confinement….alone in a room or isolated area; child is prevented from leaving; no access to social interaction/activities</a:t>
            </a:r>
          </a:p>
          <a:p>
            <a:endParaRPr lang="en-US" dirty="0"/>
          </a:p>
          <a:p>
            <a:r>
              <a:rPr lang="en-US" dirty="0" smtClean="0"/>
              <a:t>Seclusion is not Time out:</a:t>
            </a:r>
          </a:p>
          <a:p>
            <a:pPr lvl="1"/>
            <a:r>
              <a:rPr lang="en-US" dirty="0" smtClean="0"/>
              <a:t>Time Out is an intervention…removes </a:t>
            </a:r>
            <a:r>
              <a:rPr lang="en-US" dirty="0"/>
              <a:t>or limiting the amount of reinforcement or attention that is available to  a child for brief time. </a:t>
            </a:r>
            <a:endParaRPr lang="en-US" dirty="0" smtClean="0"/>
          </a:p>
          <a:p>
            <a:pPr lvl="1"/>
            <a:r>
              <a:rPr lang="en-US" dirty="0" smtClean="0"/>
              <a:t>Time </a:t>
            </a:r>
            <a:r>
              <a:rPr lang="en-US" dirty="0"/>
              <a:t>out does not require/imply seclusion</a:t>
            </a:r>
          </a:p>
          <a:p>
            <a:endParaRPr lang="en-US" dirty="0" smtClean="0"/>
          </a:p>
          <a:p>
            <a:endParaRPr lang="en-US" dirty="0" smtClean="0"/>
          </a:p>
        </p:txBody>
      </p:sp>
    </p:spTree>
    <p:extLst>
      <p:ext uri="{BB962C8B-B14F-4D97-AF65-F5344CB8AC3E}">
        <p14:creationId xmlns:p14="http://schemas.microsoft.com/office/powerpoint/2010/main" val="4146128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Restraint with Young Children: Defined</a:t>
            </a:r>
            <a:endParaRPr lang="en-US" dirty="0"/>
          </a:p>
        </p:txBody>
      </p:sp>
      <p:sp>
        <p:nvSpPr>
          <p:cNvPr id="3" name="Content Placeholder 2"/>
          <p:cNvSpPr>
            <a:spLocks noGrp="1"/>
          </p:cNvSpPr>
          <p:nvPr>
            <p:ph idx="1"/>
          </p:nvPr>
        </p:nvSpPr>
        <p:spPr/>
        <p:txBody>
          <a:bodyPr/>
          <a:lstStyle/>
          <a:p>
            <a:r>
              <a:rPr lang="en-US" dirty="0" smtClean="0"/>
              <a:t>Restraint is</a:t>
            </a:r>
          </a:p>
          <a:p>
            <a:pPr lvl="1"/>
            <a:r>
              <a:rPr lang="en-US" dirty="0" smtClean="0"/>
              <a:t>Use </a:t>
            </a:r>
            <a:r>
              <a:rPr lang="en-US" dirty="0"/>
              <a:t>of physical force, a mechanical device or chemicals to immobilize a child and prevent child from engaging in freedom of </a:t>
            </a:r>
            <a:r>
              <a:rPr lang="en-US" dirty="0" smtClean="0"/>
              <a:t>movement</a:t>
            </a:r>
          </a:p>
          <a:p>
            <a:pPr lvl="1"/>
            <a:r>
              <a:rPr lang="en-US" dirty="0" smtClean="0"/>
              <a:t>Evident if child is resisting and protesting the physical contact.</a:t>
            </a:r>
            <a:endParaRPr lang="en-US" dirty="0"/>
          </a:p>
          <a:p>
            <a:r>
              <a:rPr lang="en-US" dirty="0" smtClean="0"/>
              <a:t>Restraint is NOT using </a:t>
            </a:r>
            <a:r>
              <a:rPr lang="en-US" dirty="0"/>
              <a:t>devices prescribed by trained medical/related service personnel for purposes designed is not restraint: e.g. protective helmets, restraints for medical immobilization, use of safety restraint belts when being transported or to prevent child from falling out of bed or a chair.</a:t>
            </a:r>
          </a:p>
          <a:p>
            <a:endParaRPr lang="en-US" dirty="0"/>
          </a:p>
        </p:txBody>
      </p:sp>
    </p:spTree>
    <p:extLst>
      <p:ext uri="{BB962C8B-B14F-4D97-AF65-F5344CB8AC3E}">
        <p14:creationId xmlns:p14="http://schemas.microsoft.com/office/powerpoint/2010/main" val="3109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Restraint: Defined</a:t>
            </a:r>
            <a:endParaRPr lang="en-US" dirty="0"/>
          </a:p>
        </p:txBody>
      </p:sp>
      <p:sp>
        <p:nvSpPr>
          <p:cNvPr id="3" name="Content Placeholder 2"/>
          <p:cNvSpPr>
            <a:spLocks noGrp="1"/>
          </p:cNvSpPr>
          <p:nvPr>
            <p:ph idx="1"/>
          </p:nvPr>
        </p:nvSpPr>
        <p:spPr/>
        <p:txBody>
          <a:bodyPr>
            <a:normAutofit/>
          </a:bodyPr>
          <a:lstStyle/>
          <a:p>
            <a:r>
              <a:rPr lang="en-US" dirty="0" smtClean="0"/>
              <a:t>Physical </a:t>
            </a:r>
            <a:r>
              <a:rPr lang="en-US" dirty="0"/>
              <a:t>restraint is </a:t>
            </a:r>
            <a:endParaRPr lang="en-US" dirty="0" smtClean="0"/>
          </a:p>
          <a:p>
            <a:pPr lvl="1"/>
            <a:r>
              <a:rPr lang="en-US" dirty="0" smtClean="0"/>
              <a:t>defined </a:t>
            </a:r>
            <a:r>
              <a:rPr lang="en-US" dirty="0"/>
              <a:t>as a personal restriction that immobilizes or reduces the ability of the child to freely move his/her torso, arms, legs or </a:t>
            </a:r>
            <a:r>
              <a:rPr lang="en-US" dirty="0" smtClean="0"/>
              <a:t>head.</a:t>
            </a:r>
          </a:p>
          <a:p>
            <a:pPr lvl="1"/>
            <a:r>
              <a:rPr lang="en-US" dirty="0" smtClean="0"/>
              <a:t>using physical immobilization to control disruptive or undesirable behavior</a:t>
            </a:r>
          </a:p>
          <a:p>
            <a:pPr lvl="1"/>
            <a:r>
              <a:rPr lang="en-US" dirty="0" smtClean="0"/>
              <a:t>Commonly known as basket holds and 2 or 4 point prone restraints.</a:t>
            </a:r>
          </a:p>
          <a:p>
            <a:r>
              <a:rPr lang="en-US" dirty="0" smtClean="0"/>
              <a:t>Physical restraint is NOT </a:t>
            </a:r>
          </a:p>
          <a:p>
            <a:pPr lvl="1"/>
            <a:r>
              <a:rPr lang="en-US" dirty="0" smtClean="0"/>
              <a:t>physical escort involving a temporary touching or holding for the purpose of inducing or guiding a child to walk to a safe location</a:t>
            </a:r>
          </a:p>
          <a:p>
            <a:pPr lvl="1"/>
            <a:r>
              <a:rPr lang="en-US" dirty="0" smtClean="0"/>
              <a:t>Brief physical guidance, instructional prompting, physical support and comforting are not restraint</a:t>
            </a:r>
          </a:p>
          <a:p>
            <a:pPr lvl="1"/>
            <a:r>
              <a:rPr lang="en-US" dirty="0" smtClean="0"/>
              <a:t>Holding and soothing young children when they are willing.</a:t>
            </a:r>
            <a:endParaRPr lang="en-US" dirty="0"/>
          </a:p>
        </p:txBody>
      </p:sp>
    </p:spTree>
    <p:extLst>
      <p:ext uri="{BB962C8B-B14F-4D97-AF65-F5344CB8AC3E}">
        <p14:creationId xmlns:p14="http://schemas.microsoft.com/office/powerpoint/2010/main" val="3963411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done?</a:t>
            </a:r>
            <a:endParaRPr lang="en-US" dirty="0"/>
          </a:p>
        </p:txBody>
      </p:sp>
      <p:sp>
        <p:nvSpPr>
          <p:cNvPr id="3" name="Content Placeholder 2"/>
          <p:cNvSpPr>
            <a:spLocks noGrp="1"/>
          </p:cNvSpPr>
          <p:nvPr>
            <p:ph idx="1"/>
          </p:nvPr>
        </p:nvSpPr>
        <p:spPr/>
        <p:txBody>
          <a:bodyPr/>
          <a:lstStyle/>
          <a:p>
            <a:r>
              <a:rPr lang="en-US" dirty="0" smtClean="0"/>
              <a:t>Implement proactive preventative procedures</a:t>
            </a:r>
          </a:p>
          <a:p>
            <a:pPr lvl="1"/>
            <a:r>
              <a:rPr lang="en-US" dirty="0" smtClean="0"/>
              <a:t>Promote desirable social-emotional behaviors</a:t>
            </a:r>
          </a:p>
          <a:p>
            <a:pPr lvl="1"/>
            <a:r>
              <a:rPr lang="en-US" dirty="0" smtClean="0"/>
              <a:t>Prevent development and occurrence of disruptive, violent and other inappropriate responses</a:t>
            </a:r>
          </a:p>
          <a:p>
            <a:r>
              <a:rPr lang="en-US" dirty="0" smtClean="0"/>
              <a:t>Implement a tiered framework:</a:t>
            </a:r>
          </a:p>
          <a:p>
            <a:pPr lvl="1"/>
            <a:r>
              <a:rPr lang="en-US" dirty="0" smtClean="0"/>
              <a:t>Universal: quality positive relationships and guidance/modeling/instruction in empathy, problem solving, promotion of skill development and provision of quality environments which include safety, order and predictability </a:t>
            </a:r>
          </a:p>
          <a:p>
            <a:pPr lvl="1"/>
            <a:r>
              <a:rPr lang="en-US" dirty="0" smtClean="0"/>
              <a:t>Secondary prevention practices: Parent training, social skills and social emotional curricula, intervention programs</a:t>
            </a:r>
          </a:p>
          <a:p>
            <a:pPr lvl="1"/>
            <a:r>
              <a:rPr lang="en-US" dirty="0" smtClean="0"/>
              <a:t>Tertiary practices: intervention and support strategies for those with persistent challenging behavior</a:t>
            </a:r>
            <a:endParaRPr lang="en-US" dirty="0"/>
          </a:p>
        </p:txBody>
      </p:sp>
    </p:spTree>
    <p:extLst>
      <p:ext uri="{BB962C8B-B14F-4D97-AF65-F5344CB8AC3E}">
        <p14:creationId xmlns:p14="http://schemas.microsoft.com/office/powerpoint/2010/main" val="3876928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students who require tier 3 intervention?</a:t>
            </a:r>
            <a:endParaRPr lang="en-US" dirty="0"/>
          </a:p>
        </p:txBody>
      </p:sp>
      <p:sp>
        <p:nvSpPr>
          <p:cNvPr id="3" name="Content Placeholder 2"/>
          <p:cNvSpPr>
            <a:spLocks noGrp="1"/>
          </p:cNvSpPr>
          <p:nvPr>
            <p:ph idx="1"/>
          </p:nvPr>
        </p:nvSpPr>
        <p:spPr/>
        <p:txBody>
          <a:bodyPr/>
          <a:lstStyle/>
          <a:p>
            <a:r>
              <a:rPr lang="en-US" dirty="0" smtClean="0"/>
              <a:t>Implement universal and secondary prevention levels with integrity to decrease frequency and intensity of child’s behavior</a:t>
            </a:r>
          </a:p>
          <a:p>
            <a:r>
              <a:rPr lang="en-US" dirty="0" smtClean="0"/>
              <a:t>Begin with functional assessment of behavior:</a:t>
            </a:r>
          </a:p>
          <a:p>
            <a:pPr lvl="1"/>
            <a:r>
              <a:rPr lang="en-US" dirty="0" smtClean="0"/>
              <a:t>Identify function and maintaining consequences of behavior</a:t>
            </a:r>
          </a:p>
          <a:p>
            <a:pPr lvl="1"/>
            <a:r>
              <a:rPr lang="en-US" dirty="0" smtClean="0"/>
              <a:t>Identify antecedent and contextual events associated with occurrences and </a:t>
            </a:r>
            <a:r>
              <a:rPr lang="en-US" dirty="0" err="1" smtClean="0"/>
              <a:t>nonoccurrences</a:t>
            </a:r>
            <a:endParaRPr lang="en-US" dirty="0" smtClean="0"/>
          </a:p>
          <a:p>
            <a:r>
              <a:rPr lang="en-US" dirty="0" smtClean="0"/>
              <a:t>Develop behavior support plan which includes  strategies for</a:t>
            </a:r>
          </a:p>
          <a:p>
            <a:pPr lvl="1"/>
            <a:r>
              <a:rPr lang="en-US" dirty="0" smtClean="0"/>
              <a:t>Teaching replacement behavior</a:t>
            </a:r>
          </a:p>
          <a:p>
            <a:pPr lvl="1"/>
            <a:r>
              <a:rPr lang="en-US" dirty="0" smtClean="0"/>
              <a:t>Changing the consequences</a:t>
            </a:r>
          </a:p>
          <a:p>
            <a:pPr lvl="1"/>
            <a:r>
              <a:rPr lang="en-US" dirty="0" smtClean="0"/>
              <a:t>Eliminate triggers </a:t>
            </a:r>
          </a:p>
          <a:p>
            <a:pPr lvl="1"/>
            <a:endParaRPr lang="en-US" dirty="0"/>
          </a:p>
        </p:txBody>
      </p:sp>
    </p:spTree>
    <p:extLst>
      <p:ext uri="{BB962C8B-B14F-4D97-AF65-F5344CB8AC3E}">
        <p14:creationId xmlns:p14="http://schemas.microsoft.com/office/powerpoint/2010/main" val="409491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all else fails….</a:t>
            </a:r>
            <a:endParaRPr lang="en-US" dirty="0"/>
          </a:p>
        </p:txBody>
      </p:sp>
      <p:sp>
        <p:nvSpPr>
          <p:cNvPr id="3" name="Content Placeholder 2"/>
          <p:cNvSpPr>
            <a:spLocks noGrp="1"/>
          </p:cNvSpPr>
          <p:nvPr>
            <p:ph idx="1"/>
          </p:nvPr>
        </p:nvSpPr>
        <p:spPr>
          <a:xfrm>
            <a:off x="677334" y="1390059"/>
            <a:ext cx="8596668" cy="4925009"/>
          </a:xfrm>
        </p:spPr>
        <p:txBody>
          <a:bodyPr>
            <a:normAutofit lnSpcReduction="10000"/>
          </a:bodyPr>
          <a:lstStyle/>
          <a:p>
            <a:r>
              <a:rPr lang="en-US" dirty="0" smtClean="0"/>
              <a:t>Dunlap, </a:t>
            </a:r>
            <a:r>
              <a:rPr lang="en-US" dirty="0" err="1" smtClean="0"/>
              <a:t>Ostryn</a:t>
            </a:r>
            <a:r>
              <a:rPr lang="en-US" dirty="0" smtClean="0"/>
              <a:t> and Fox provide the following steps if preventative measures fail:</a:t>
            </a:r>
          </a:p>
          <a:p>
            <a:pPr marL="800100" lvl="1" indent="-342900">
              <a:buFont typeface="+mj-lt"/>
              <a:buAutoNum type="arabicPeriod"/>
            </a:pPr>
            <a:r>
              <a:rPr lang="en-US" dirty="0" smtClean="0"/>
              <a:t>Approach child calmly, use a quiet, supportive tone of voice, make eye contact and block escape route</a:t>
            </a:r>
          </a:p>
          <a:p>
            <a:pPr marL="800100" lvl="1" indent="-342900">
              <a:buFont typeface="+mj-lt"/>
              <a:buAutoNum type="arabicPeriod"/>
            </a:pPr>
            <a:r>
              <a:rPr lang="en-US" dirty="0" smtClean="0"/>
              <a:t>Use verbal directions about what to do next, how to e-escalate or a direction about appropriate behaviors</a:t>
            </a:r>
          </a:p>
          <a:p>
            <a:pPr marL="800100" lvl="1" indent="-342900">
              <a:buFont typeface="+mj-lt"/>
              <a:buAutoNum type="arabicPeriod"/>
            </a:pPr>
            <a:r>
              <a:rPr lang="en-US" dirty="0" smtClean="0"/>
              <a:t>Narrate observation that validate child’s feelings.</a:t>
            </a:r>
          </a:p>
          <a:p>
            <a:pPr marL="800100" lvl="1" indent="-342900">
              <a:buFont typeface="+mj-lt"/>
              <a:buAutoNum type="arabicPeriod"/>
            </a:pPr>
            <a:r>
              <a:rPr lang="en-US" dirty="0" smtClean="0"/>
              <a:t>If unsuccessful, use nonintrusive physical interventions to block child’s ability to hurt others, interrupting aggressive action with physical guidance or removing materials for area.</a:t>
            </a:r>
          </a:p>
          <a:p>
            <a:pPr marL="800100" lvl="1" indent="-342900">
              <a:buFont typeface="+mj-lt"/>
              <a:buAutoNum type="arabicPeriod"/>
            </a:pPr>
            <a:r>
              <a:rPr lang="en-US" dirty="0" smtClean="0"/>
              <a:t>Remove other children and stay with child until child is calm</a:t>
            </a:r>
          </a:p>
          <a:p>
            <a:pPr marL="800100" lvl="1" indent="-342900">
              <a:buFont typeface="+mj-lt"/>
              <a:buAutoNum type="arabicPeriod"/>
            </a:pPr>
            <a:r>
              <a:rPr lang="en-US" dirty="0" smtClean="0"/>
              <a:t>Remove request or instruction and wait until child deescalates before offering the child additional guidance or feedback.</a:t>
            </a:r>
          </a:p>
          <a:p>
            <a:pPr marL="400050"/>
            <a:r>
              <a:rPr lang="en-US" dirty="0" smtClean="0"/>
              <a:t>Although the Dunlap, </a:t>
            </a:r>
            <a:r>
              <a:rPr lang="en-US" dirty="0" err="1" smtClean="0"/>
              <a:t>etal</a:t>
            </a:r>
            <a:r>
              <a:rPr lang="en-US" dirty="0" smtClean="0"/>
              <a:t>. (2011) article talks about the LEAD strategy, Ohio has no guidance at this time on whether this strategies contains a “protective hug” thus allowable or viewed as “restraint.” It is under review by the Early Childhood PBIS workgroup.</a:t>
            </a:r>
            <a:endParaRPr lang="en-US" dirty="0"/>
          </a:p>
        </p:txBody>
      </p:sp>
    </p:spTree>
    <p:extLst>
      <p:ext uri="{BB962C8B-B14F-4D97-AF65-F5344CB8AC3E}">
        <p14:creationId xmlns:p14="http://schemas.microsoft.com/office/powerpoint/2010/main" val="14709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OH SW-PBIS Components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Early Childhood we may use the term Program-Wide.</a:t>
            </a:r>
          </a:p>
          <a:p>
            <a:r>
              <a:rPr lang="en-US" dirty="0" smtClean="0"/>
              <a:t>Essential Components include:</a:t>
            </a:r>
          </a:p>
          <a:p>
            <a:pPr marL="800100" lvl="1" indent="-342900">
              <a:buFont typeface="+mj-lt"/>
              <a:buAutoNum type="arabicPeriod"/>
            </a:pPr>
            <a:r>
              <a:rPr lang="en-US" dirty="0"/>
              <a:t>Administrative commitment &amp; involvement  </a:t>
            </a:r>
            <a:endParaRPr lang="en-US" dirty="0" smtClean="0"/>
          </a:p>
          <a:p>
            <a:pPr marL="800100" lvl="1" indent="-342900">
              <a:buFont typeface="+mj-lt"/>
              <a:buAutoNum type="arabicPeriod"/>
            </a:pPr>
            <a:r>
              <a:rPr lang="en-US" dirty="0" smtClean="0"/>
              <a:t>Team-based </a:t>
            </a:r>
            <a:r>
              <a:rPr lang="en-US" dirty="0"/>
              <a:t>structures  </a:t>
            </a:r>
            <a:endParaRPr lang="en-US" dirty="0" smtClean="0"/>
          </a:p>
          <a:p>
            <a:pPr marL="800100" lvl="1" indent="-342900">
              <a:buFont typeface="+mj-lt"/>
              <a:buAutoNum type="arabicPeriod"/>
            </a:pPr>
            <a:r>
              <a:rPr lang="en-US" dirty="0" smtClean="0"/>
              <a:t>Three </a:t>
            </a:r>
            <a:r>
              <a:rPr lang="en-US" dirty="0"/>
              <a:t>to five school-wide expectations </a:t>
            </a:r>
            <a:endParaRPr lang="en-US" dirty="0" smtClean="0"/>
          </a:p>
          <a:p>
            <a:pPr marL="800100" lvl="1" indent="-342900">
              <a:buFont typeface="+mj-lt"/>
              <a:buAutoNum type="arabicPeriod"/>
            </a:pPr>
            <a:r>
              <a:rPr lang="en-US" dirty="0" smtClean="0"/>
              <a:t>Systematic </a:t>
            </a:r>
            <a:r>
              <a:rPr lang="en-US" dirty="0"/>
              <a:t>instruction </a:t>
            </a:r>
            <a:endParaRPr lang="en-US" dirty="0" smtClean="0"/>
          </a:p>
          <a:p>
            <a:pPr marL="800100" lvl="1" indent="-342900">
              <a:buFont typeface="+mj-lt"/>
              <a:buAutoNum type="arabicPeriod"/>
            </a:pPr>
            <a:r>
              <a:rPr lang="en-US" dirty="0" smtClean="0"/>
              <a:t>Reinforcement </a:t>
            </a:r>
            <a:r>
              <a:rPr lang="en-US" dirty="0"/>
              <a:t>of desired behaviors </a:t>
            </a:r>
            <a:r>
              <a:rPr lang="en-US" dirty="0" smtClean="0"/>
              <a:t></a:t>
            </a:r>
          </a:p>
          <a:p>
            <a:pPr marL="800100" lvl="1" indent="-342900">
              <a:buFont typeface="+mj-lt"/>
              <a:buAutoNum type="arabicPeriod"/>
            </a:pPr>
            <a:r>
              <a:rPr lang="en-US" dirty="0" smtClean="0"/>
              <a:t>Correction </a:t>
            </a:r>
            <a:r>
              <a:rPr lang="en-US" dirty="0"/>
              <a:t>of behavior errors  </a:t>
            </a:r>
            <a:endParaRPr lang="en-US" dirty="0" smtClean="0"/>
          </a:p>
          <a:p>
            <a:pPr marL="800100" lvl="1" indent="-342900">
              <a:buFont typeface="+mj-lt"/>
              <a:buAutoNum type="arabicPeriod"/>
            </a:pPr>
            <a:r>
              <a:rPr lang="en-US" dirty="0" smtClean="0"/>
              <a:t>Data-based </a:t>
            </a:r>
            <a:r>
              <a:rPr lang="en-US" dirty="0"/>
              <a:t>decision making  </a:t>
            </a:r>
            <a:endParaRPr lang="en-US" dirty="0" smtClean="0"/>
          </a:p>
          <a:p>
            <a:pPr marL="800100" lvl="1" indent="-342900">
              <a:buFont typeface="+mj-lt"/>
              <a:buAutoNum type="arabicPeriod"/>
            </a:pPr>
            <a:r>
              <a:rPr lang="en-US" dirty="0" smtClean="0"/>
              <a:t>Multi-tiered </a:t>
            </a:r>
            <a:r>
              <a:rPr lang="en-US" dirty="0"/>
              <a:t>systems of </a:t>
            </a:r>
            <a:r>
              <a:rPr lang="en-US" dirty="0" smtClean="0"/>
              <a:t>support</a:t>
            </a:r>
          </a:p>
          <a:p>
            <a:pPr marL="800100" lvl="1" indent="-342900">
              <a:buFont typeface="+mj-lt"/>
              <a:buAutoNum type="arabicPeriod"/>
            </a:pPr>
            <a:r>
              <a:rPr lang="en-US" dirty="0" smtClean="0"/>
              <a:t>Maintain </a:t>
            </a:r>
            <a:r>
              <a:rPr lang="en-US" dirty="0"/>
              <a:t>culturally responsive practices</a:t>
            </a:r>
          </a:p>
          <a:p>
            <a:pPr lvl="1"/>
            <a:endParaRPr lang="en-US" dirty="0"/>
          </a:p>
        </p:txBody>
      </p:sp>
    </p:spTree>
    <p:extLst>
      <p:ext uri="{BB962C8B-B14F-4D97-AF65-F5344CB8AC3E}">
        <p14:creationId xmlns:p14="http://schemas.microsoft.com/office/powerpoint/2010/main" val="1242438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Resources/References</a:t>
            </a:r>
            <a:endParaRPr lang="en-US" dirty="0"/>
          </a:p>
        </p:txBody>
      </p:sp>
      <p:sp>
        <p:nvSpPr>
          <p:cNvPr id="3" name="Content Placeholder 2"/>
          <p:cNvSpPr>
            <a:spLocks noGrp="1"/>
          </p:cNvSpPr>
          <p:nvPr>
            <p:ph idx="1"/>
          </p:nvPr>
        </p:nvSpPr>
        <p:spPr>
          <a:xfrm>
            <a:off x="677334" y="1454736"/>
            <a:ext cx="8596668" cy="4817727"/>
          </a:xfrm>
        </p:spPr>
        <p:txBody>
          <a:bodyPr>
            <a:normAutofit fontScale="92500" lnSpcReduction="10000"/>
          </a:bodyPr>
          <a:lstStyle/>
          <a:p>
            <a:r>
              <a:rPr lang="en-US" dirty="0" smtClean="0"/>
              <a:t>Dunlap, L. </a:t>
            </a:r>
            <a:r>
              <a:rPr lang="en-US" dirty="0" err="1" smtClean="0"/>
              <a:t>etal</a:t>
            </a:r>
            <a:r>
              <a:rPr lang="en-US" dirty="0"/>
              <a:t>.</a:t>
            </a:r>
            <a:r>
              <a:rPr lang="en-US" dirty="0" smtClean="0"/>
              <a:t> (2011) Issue Brief. Preventing the Use of Restraint and </a:t>
            </a:r>
            <a:r>
              <a:rPr lang="en-US" dirty="0" err="1" smtClean="0"/>
              <a:t>Seclustion</a:t>
            </a:r>
            <a:r>
              <a:rPr lang="en-US" dirty="0" smtClean="0"/>
              <a:t> with Young Children: The Role of Effective, Positive Practices. Technical Assistance Center on Social Emotional Intervention for your Children.</a:t>
            </a:r>
          </a:p>
          <a:p>
            <a:r>
              <a:rPr lang="en-US" dirty="0"/>
              <a:t>Center on Early Childhood Mental Health Consultation. </a:t>
            </a:r>
            <a:r>
              <a:rPr lang="en-US" dirty="0">
                <a:hlinkClick r:id="rId2"/>
              </a:rPr>
              <a:t>http://www.ecmhc.org/</a:t>
            </a:r>
            <a:endParaRPr lang="en-US" dirty="0"/>
          </a:p>
          <a:p>
            <a:r>
              <a:rPr lang="en-US" dirty="0" smtClean="0"/>
              <a:t>Center </a:t>
            </a:r>
            <a:r>
              <a:rPr lang="en-US" dirty="0"/>
              <a:t>on the Social and Emotional Foundations for Early Learning </a:t>
            </a:r>
            <a:r>
              <a:rPr lang="en-US" dirty="0">
                <a:hlinkClick r:id="rId3"/>
              </a:rPr>
              <a:t>http://csefel.vanderbilt.edu/</a:t>
            </a:r>
            <a:endParaRPr lang="en-US" dirty="0"/>
          </a:p>
          <a:p>
            <a:r>
              <a:rPr lang="en-US" dirty="0"/>
              <a:t>National Center on Health </a:t>
            </a:r>
            <a:r>
              <a:rPr lang="en-US" dirty="0">
                <a:hlinkClick r:id="rId4"/>
              </a:rPr>
              <a:t>http://eclkc.ohs.acf.hhs.gov/hslc/tta-system/health</a:t>
            </a:r>
            <a:endParaRPr lang="en-US" dirty="0"/>
          </a:p>
          <a:p>
            <a:r>
              <a:rPr lang="en-US" b="1" dirty="0"/>
              <a:t>Policy: Positive Behavior Interventions and Support and Restraint and Seclusion </a:t>
            </a:r>
            <a:r>
              <a:rPr lang="en-US" dirty="0"/>
              <a:t>http://education.ohio.gov/Topics/Other-Resources/School-Safety/Building-Better-Learning-Environments/Policy-Positive-Behavior-Interventions-and-Support</a:t>
            </a:r>
          </a:p>
          <a:p>
            <a:r>
              <a:rPr lang="en-US" i="1" dirty="0"/>
              <a:t>Restraint and Seclusion: Resource Document. </a:t>
            </a:r>
            <a:r>
              <a:rPr lang="en-US" dirty="0"/>
              <a:t>Online from:  </a:t>
            </a:r>
            <a:r>
              <a:rPr lang="en-US" u="sng" dirty="0">
                <a:hlinkClick r:id="rId5"/>
              </a:rPr>
              <a:t>https://www2.ed.gov/policy/seclusion/restraints-and-seclusion-resources.pdf</a:t>
            </a:r>
            <a:r>
              <a:rPr lang="en-US" u="sng" dirty="0"/>
              <a:t> </a:t>
            </a:r>
            <a:r>
              <a:rPr lang="en-US" dirty="0"/>
              <a:t>Citation:  U.S. Department of Education, Restraint and Seclusion: Resource Document, Washington, D.C., 2012.</a:t>
            </a:r>
          </a:p>
          <a:p>
            <a:r>
              <a:rPr lang="en-US" dirty="0" smtClean="0"/>
              <a:t>Technical </a:t>
            </a:r>
            <a:r>
              <a:rPr lang="en-US" dirty="0"/>
              <a:t>Assistance Center on Social Emotional Intervention for your Children </a:t>
            </a:r>
            <a:r>
              <a:rPr lang="en-US" dirty="0" smtClean="0">
                <a:hlinkClick r:id="rId6"/>
              </a:rPr>
              <a:t>http</a:t>
            </a:r>
            <a:r>
              <a:rPr lang="en-US" dirty="0">
                <a:hlinkClick r:id="rId6"/>
              </a:rPr>
              <a:t>://</a:t>
            </a:r>
            <a:r>
              <a:rPr lang="en-US" dirty="0" smtClean="0">
                <a:hlinkClick r:id="rId6"/>
              </a:rPr>
              <a:t>challengingbehavior.fmhi.usf.edu/index.htm</a:t>
            </a:r>
            <a:endParaRPr lang="en-US" dirty="0" smtClean="0"/>
          </a:p>
          <a:p>
            <a:endParaRPr lang="en-US" dirty="0"/>
          </a:p>
          <a:p>
            <a:endParaRPr lang="en-US" dirty="0" smtClean="0"/>
          </a:p>
        </p:txBody>
      </p:sp>
    </p:spTree>
    <p:extLst>
      <p:ext uri="{BB962C8B-B14F-4D97-AF65-F5344CB8AC3E}">
        <p14:creationId xmlns:p14="http://schemas.microsoft.com/office/powerpoint/2010/main" val="2744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ADMINISTRATIVE </a:t>
            </a:r>
            <a:r>
              <a:rPr lang="en-US" b="1" dirty="0"/>
              <a:t>COMMITMENT &amp; INVOLVEMENT</a:t>
            </a:r>
            <a:endParaRPr lang="en-US" dirty="0"/>
          </a:p>
        </p:txBody>
      </p:sp>
      <p:sp>
        <p:nvSpPr>
          <p:cNvPr id="3" name="Content Placeholder 2"/>
          <p:cNvSpPr>
            <a:spLocks noGrp="1"/>
          </p:cNvSpPr>
          <p:nvPr>
            <p:ph idx="1"/>
          </p:nvPr>
        </p:nvSpPr>
        <p:spPr>
          <a:xfrm>
            <a:off x="677334" y="2160589"/>
            <a:ext cx="8596668" cy="4384590"/>
          </a:xfrm>
        </p:spPr>
        <p:txBody>
          <a:bodyPr/>
          <a:lstStyle/>
          <a:p>
            <a:r>
              <a:rPr lang="en-US" dirty="0" smtClean="0"/>
              <a:t>Administrators of Early Childhood Programs may include:</a:t>
            </a:r>
          </a:p>
          <a:p>
            <a:pPr lvl="1"/>
            <a:r>
              <a:rPr lang="en-US" dirty="0" smtClean="0"/>
              <a:t>Building Principal</a:t>
            </a:r>
          </a:p>
          <a:p>
            <a:pPr lvl="1"/>
            <a:r>
              <a:rPr lang="en-US" dirty="0" smtClean="0"/>
              <a:t>District Supervisor</a:t>
            </a:r>
          </a:p>
          <a:p>
            <a:pPr lvl="1"/>
            <a:r>
              <a:rPr lang="en-US" dirty="0" smtClean="0"/>
              <a:t>Special Education Director</a:t>
            </a:r>
          </a:p>
          <a:p>
            <a:pPr lvl="1"/>
            <a:r>
              <a:rPr lang="en-US" dirty="0" smtClean="0"/>
              <a:t>ESC Supervisor</a:t>
            </a:r>
          </a:p>
          <a:p>
            <a:pPr lvl="1"/>
            <a:r>
              <a:rPr lang="en-US" dirty="0" smtClean="0"/>
              <a:t>Lead Teacher</a:t>
            </a:r>
          </a:p>
          <a:p>
            <a:pPr lvl="1"/>
            <a:r>
              <a:rPr lang="en-US" dirty="0" smtClean="0"/>
              <a:t>Shared Leadership</a:t>
            </a:r>
          </a:p>
          <a:p>
            <a:r>
              <a:rPr lang="en-US" dirty="0" smtClean="0"/>
              <a:t>EC Administrators are those who are in the program 50% of time</a:t>
            </a:r>
          </a:p>
          <a:p>
            <a:r>
              <a:rPr lang="en-US" dirty="0" smtClean="0"/>
              <a:t>EC Administrators may not be connected to building program is housed in; or program not housed in elementary building</a:t>
            </a:r>
            <a:endParaRPr lang="en-US" dirty="0"/>
          </a:p>
        </p:txBody>
      </p:sp>
    </p:spTree>
    <p:extLst>
      <p:ext uri="{BB962C8B-B14F-4D97-AF65-F5344CB8AC3E}">
        <p14:creationId xmlns:p14="http://schemas.microsoft.com/office/powerpoint/2010/main" val="305343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TEAM BASED STRUCTURES</a:t>
            </a:r>
            <a:endParaRPr lang="en-US" dirty="0"/>
          </a:p>
        </p:txBody>
      </p:sp>
      <p:sp>
        <p:nvSpPr>
          <p:cNvPr id="3" name="Content Placeholder 2"/>
          <p:cNvSpPr>
            <a:spLocks noGrp="1"/>
          </p:cNvSpPr>
          <p:nvPr>
            <p:ph idx="1"/>
          </p:nvPr>
        </p:nvSpPr>
        <p:spPr/>
        <p:txBody>
          <a:bodyPr/>
          <a:lstStyle/>
          <a:p>
            <a:r>
              <a:rPr lang="en-US" dirty="0" smtClean="0"/>
              <a:t>Team-based, data driven, problem solving and collaborative systems need to be in place.</a:t>
            </a:r>
          </a:p>
          <a:p>
            <a:r>
              <a:rPr lang="en-US" dirty="0" smtClean="0"/>
              <a:t>Early Childhood Personnel may participate on Program level, cross program or vertical TBTs/teams</a:t>
            </a:r>
          </a:p>
          <a:p>
            <a:r>
              <a:rPr lang="en-US" dirty="0" smtClean="0"/>
              <a:t>Teams may include lead teacher, paraprofessionals, related service providers, related teachers, administrators, parents</a:t>
            </a:r>
          </a:p>
          <a:p>
            <a:r>
              <a:rPr lang="en-US" dirty="0" smtClean="0"/>
              <a:t>SST 3 is developing PD tools that specifically address </a:t>
            </a:r>
            <a:r>
              <a:rPr lang="en-US" smtClean="0"/>
              <a:t>EC needs</a:t>
            </a:r>
          </a:p>
          <a:p>
            <a:r>
              <a:rPr lang="en-US" smtClean="0"/>
              <a:t>RtI</a:t>
            </a:r>
            <a:r>
              <a:rPr lang="en-US" dirty="0" smtClean="0"/>
              <a:t> </a:t>
            </a:r>
            <a:r>
              <a:rPr lang="en-US" dirty="0"/>
              <a:t>in Early Childhood is also called Response and Recognition</a:t>
            </a:r>
          </a:p>
          <a:p>
            <a:pPr marL="0" indent="0">
              <a:buNone/>
            </a:pPr>
            <a:endParaRPr lang="en-US" dirty="0"/>
          </a:p>
        </p:txBody>
      </p:sp>
    </p:spTree>
    <p:extLst>
      <p:ext uri="{BB962C8B-B14F-4D97-AF65-F5344CB8AC3E}">
        <p14:creationId xmlns:p14="http://schemas.microsoft.com/office/powerpoint/2010/main" val="50851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THREE </a:t>
            </a:r>
            <a:r>
              <a:rPr lang="en-US" b="1" dirty="0"/>
              <a:t>TO FIVE SCHOOL-WIDE EXPECTATIONS</a:t>
            </a:r>
            <a:endParaRPr lang="en-US" dirty="0"/>
          </a:p>
        </p:txBody>
      </p:sp>
      <p:sp>
        <p:nvSpPr>
          <p:cNvPr id="3" name="Content Placeholder 2"/>
          <p:cNvSpPr>
            <a:spLocks noGrp="1"/>
          </p:cNvSpPr>
          <p:nvPr>
            <p:ph idx="1"/>
          </p:nvPr>
        </p:nvSpPr>
        <p:spPr/>
        <p:txBody>
          <a:bodyPr/>
          <a:lstStyle/>
          <a:p>
            <a:r>
              <a:rPr lang="en-US" dirty="0" smtClean="0"/>
              <a:t>There may be fewer expectations developed in Early Childhood</a:t>
            </a:r>
          </a:p>
          <a:p>
            <a:r>
              <a:rPr lang="en-US" dirty="0" smtClean="0"/>
              <a:t>The terminology should be developmentally appropriate</a:t>
            </a:r>
          </a:p>
          <a:p>
            <a:r>
              <a:rPr lang="en-US" dirty="0" smtClean="0"/>
              <a:t>Expectation behaviors for routines as well as settings may be developed</a:t>
            </a:r>
            <a:endParaRPr lang="en-US" dirty="0"/>
          </a:p>
        </p:txBody>
      </p:sp>
    </p:spTree>
    <p:extLst>
      <p:ext uri="{BB962C8B-B14F-4D97-AF65-F5344CB8AC3E}">
        <p14:creationId xmlns:p14="http://schemas.microsoft.com/office/powerpoint/2010/main" val="112089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SYSTEMATIC INSTRUCTION</a:t>
            </a:r>
            <a:endParaRPr lang="en-US" dirty="0"/>
          </a:p>
        </p:txBody>
      </p:sp>
      <p:sp>
        <p:nvSpPr>
          <p:cNvPr id="3" name="Content Placeholder 2"/>
          <p:cNvSpPr>
            <a:spLocks noGrp="1"/>
          </p:cNvSpPr>
          <p:nvPr>
            <p:ph idx="1"/>
          </p:nvPr>
        </p:nvSpPr>
        <p:spPr/>
        <p:txBody>
          <a:bodyPr/>
          <a:lstStyle/>
          <a:p>
            <a:r>
              <a:rPr lang="en-US" dirty="0" smtClean="0"/>
              <a:t>Challenging behavior is expected in early childhood as children are developing and growing.</a:t>
            </a:r>
          </a:p>
          <a:p>
            <a:r>
              <a:rPr lang="en-US" dirty="0" smtClean="0"/>
              <a:t>As young children gain skills in language, social/emotional regulation and cognitive problem solving skills, challenging behaviors diminish.</a:t>
            </a:r>
          </a:p>
          <a:p>
            <a:r>
              <a:rPr lang="en-US" dirty="0"/>
              <a:t>Expectations are identified and taught in the context of the daily routines</a:t>
            </a:r>
          </a:p>
          <a:p>
            <a:r>
              <a:rPr lang="en-US" dirty="0" smtClean="0"/>
              <a:t>Developmentally appropriate practices include teaching play, routine activities, problem solving strategies, social skills, communication, etc.</a:t>
            </a:r>
          </a:p>
        </p:txBody>
      </p:sp>
    </p:spTree>
    <p:extLst>
      <p:ext uri="{BB962C8B-B14F-4D97-AF65-F5344CB8AC3E}">
        <p14:creationId xmlns:p14="http://schemas.microsoft.com/office/powerpoint/2010/main" val="160342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5. REINFORCEMENT </a:t>
            </a:r>
            <a:r>
              <a:rPr lang="en-US" b="1" dirty="0"/>
              <a:t>OF EXPECTED BEHAVIORS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Establishment of clear routines for transitions and predictable schedules assist in reinforcing expected behaviors</a:t>
            </a:r>
          </a:p>
          <a:p>
            <a:r>
              <a:rPr lang="en-US" dirty="0" smtClean="0"/>
              <a:t>Utilize proactive prompts and reminders to use appropriate behaviors with immediate attention and praise</a:t>
            </a:r>
          </a:p>
          <a:p>
            <a:r>
              <a:rPr lang="en-US" dirty="0" smtClean="0"/>
              <a:t>Modeling and visual supports are critical to the reinforcement of expected behaviors.</a:t>
            </a:r>
            <a:endParaRPr lang="en-US" dirty="0"/>
          </a:p>
        </p:txBody>
      </p:sp>
    </p:spTree>
    <p:extLst>
      <p:ext uri="{BB962C8B-B14F-4D97-AF65-F5344CB8AC3E}">
        <p14:creationId xmlns:p14="http://schemas.microsoft.com/office/powerpoint/2010/main" val="370477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6. CORRECTION </a:t>
            </a:r>
            <a:r>
              <a:rPr lang="en-US" b="1" dirty="0"/>
              <a:t>OF BEHAVIOR ERRORS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Teaching and </a:t>
            </a:r>
            <a:r>
              <a:rPr lang="en-US" dirty="0" err="1" smtClean="0"/>
              <a:t>reteaching</a:t>
            </a:r>
            <a:r>
              <a:rPr lang="en-US" dirty="0" smtClean="0"/>
              <a:t> of appropriate behavior is expected in early childhood settings</a:t>
            </a:r>
          </a:p>
          <a:p>
            <a:r>
              <a:rPr lang="en-US" dirty="0" smtClean="0"/>
              <a:t>Corrections and </a:t>
            </a:r>
            <a:r>
              <a:rPr lang="en-US" dirty="0" err="1" smtClean="0"/>
              <a:t>reteaching</a:t>
            </a:r>
            <a:r>
              <a:rPr lang="en-US" dirty="0" smtClean="0"/>
              <a:t> must take place </a:t>
            </a:r>
            <a:r>
              <a:rPr lang="en-US" dirty="0" err="1" smtClean="0"/>
              <a:t>immedietly</a:t>
            </a:r>
            <a:r>
              <a:rPr lang="en-US" dirty="0" smtClean="0"/>
              <a:t>.</a:t>
            </a:r>
          </a:p>
          <a:p>
            <a:endParaRPr lang="en-US" dirty="0"/>
          </a:p>
        </p:txBody>
      </p:sp>
    </p:spTree>
    <p:extLst>
      <p:ext uri="{BB962C8B-B14F-4D97-AF65-F5344CB8AC3E}">
        <p14:creationId xmlns:p14="http://schemas.microsoft.com/office/powerpoint/2010/main" val="328502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7. </a:t>
            </a:r>
            <a:r>
              <a:rPr lang="en-US" b="1" dirty="0"/>
              <a:t>DATA-BASED DECISION MAKING</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smtClean="0"/>
              <a:t>Office referral data is not part of data collected for early childhood</a:t>
            </a:r>
          </a:p>
          <a:p>
            <a:r>
              <a:rPr lang="en-US" dirty="0" smtClean="0"/>
              <a:t>May develop behavior incident forms</a:t>
            </a:r>
          </a:p>
          <a:p>
            <a:r>
              <a:rPr lang="en-US" dirty="0" smtClean="0"/>
              <a:t>Develop a systematic process that will lead to data to help inform decisions for individual children, groups of children and program as a whole</a:t>
            </a:r>
          </a:p>
          <a:p>
            <a:r>
              <a:rPr lang="en-US" dirty="0" smtClean="0"/>
              <a:t>Pay attention to social/emotional, behavioral and learning outcomes for young children</a:t>
            </a:r>
          </a:p>
          <a:p>
            <a:r>
              <a:rPr lang="en-US" dirty="0" smtClean="0"/>
              <a:t>Data may impact changes in program/classroom staff behavior and family engagement processes.</a:t>
            </a:r>
            <a:endParaRPr lang="en-US" dirty="0"/>
          </a:p>
        </p:txBody>
      </p:sp>
    </p:spTree>
    <p:extLst>
      <p:ext uri="{BB962C8B-B14F-4D97-AF65-F5344CB8AC3E}">
        <p14:creationId xmlns:p14="http://schemas.microsoft.com/office/powerpoint/2010/main" val="11742127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345</TotalTime>
  <Words>3103</Words>
  <Application>Microsoft Office PowerPoint</Application>
  <PresentationFormat>Widescreen</PresentationFormat>
  <Paragraphs>176</Paragraphs>
  <Slides>20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Early Childhood</vt:lpstr>
      <vt:lpstr>Essential OH SW-PBIS Components</vt:lpstr>
      <vt:lpstr>1. ADMINISTRATIVE COMMITMENT &amp; INVOLVEMENT</vt:lpstr>
      <vt:lpstr>2. TEAM BASED STRUCTURES</vt:lpstr>
      <vt:lpstr>3. THREE TO FIVE SCHOOL-WIDE EXPECTATIONS</vt:lpstr>
      <vt:lpstr>4. SYSTEMATIC INSTRUCTION</vt:lpstr>
      <vt:lpstr>5. REINFORCEMENT OF EXPECTED BEHAVIORS </vt:lpstr>
      <vt:lpstr>6. CORRECTION OF BEHAVIOR ERRORS </vt:lpstr>
      <vt:lpstr>7. DATA-BASED DECISION MAKING  </vt:lpstr>
      <vt:lpstr>8. MULTI-TIERED SYSTEM OF SUPPORT</vt:lpstr>
      <vt:lpstr>9. MAINTAIN CULTURALLY RESPONSIVE PRACTICES  </vt:lpstr>
      <vt:lpstr>Restraint and Seclusion with Young Children: Ohio</vt:lpstr>
      <vt:lpstr>Seclusion and Restraint</vt:lpstr>
      <vt:lpstr>Seclusion with Young Children: Defined</vt:lpstr>
      <vt:lpstr>Restraint with Young Children: Defined</vt:lpstr>
      <vt:lpstr>Physical Restraint: Defined</vt:lpstr>
      <vt:lpstr>What should be done?</vt:lpstr>
      <vt:lpstr>What about the students who require tier 3 intervention?</vt:lpstr>
      <vt:lpstr>When all else fails….</vt:lpstr>
      <vt:lpstr>Resources/References</vt:lpstr>
    </vt:vector>
  </TitlesOfParts>
  <Company>ESC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dc:title>
  <dc:creator>Kathy Jillson</dc:creator>
  <cp:lastModifiedBy>user</cp:lastModifiedBy>
  <cp:revision>20</cp:revision>
  <dcterms:created xsi:type="dcterms:W3CDTF">2015-04-29T15:16:32Z</dcterms:created>
  <dcterms:modified xsi:type="dcterms:W3CDTF">2015-05-15T18:51:13Z</dcterms:modified>
</cp:coreProperties>
</file>